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291" r:id="rId2"/>
    <p:sldMasterId id="2147484502" r:id="rId3"/>
  </p:sldMasterIdLst>
  <p:notesMasterIdLst>
    <p:notesMasterId r:id="rId69"/>
  </p:notesMasterIdLst>
  <p:sldIdLst>
    <p:sldId id="258" r:id="rId4"/>
    <p:sldId id="259" r:id="rId5"/>
    <p:sldId id="260" r:id="rId6"/>
    <p:sldId id="267" r:id="rId7"/>
    <p:sldId id="271" r:id="rId8"/>
    <p:sldId id="312" r:id="rId9"/>
    <p:sldId id="314" r:id="rId10"/>
    <p:sldId id="313" r:id="rId11"/>
    <p:sldId id="315" r:id="rId12"/>
    <p:sldId id="316" r:id="rId13"/>
    <p:sldId id="261" r:id="rId14"/>
    <p:sldId id="272" r:id="rId15"/>
    <p:sldId id="273" r:id="rId16"/>
    <p:sldId id="275" r:id="rId17"/>
    <p:sldId id="319" r:id="rId18"/>
    <p:sldId id="262" r:id="rId19"/>
    <p:sldId id="277" r:id="rId20"/>
    <p:sldId id="278" r:id="rId21"/>
    <p:sldId id="280" r:id="rId22"/>
    <p:sldId id="263" r:id="rId23"/>
    <p:sldId id="279" r:id="rId24"/>
    <p:sldId id="285" r:id="rId25"/>
    <p:sldId id="281" r:id="rId26"/>
    <p:sldId id="283" r:id="rId27"/>
    <p:sldId id="284" r:id="rId28"/>
    <p:sldId id="282" r:id="rId29"/>
    <p:sldId id="286" r:id="rId30"/>
    <p:sldId id="264" r:id="rId31"/>
    <p:sldId id="287" r:id="rId32"/>
    <p:sldId id="288" r:id="rId33"/>
    <p:sldId id="291" r:id="rId34"/>
    <p:sldId id="289" r:id="rId35"/>
    <p:sldId id="292" r:id="rId36"/>
    <p:sldId id="293" r:id="rId37"/>
    <p:sldId id="294" r:id="rId38"/>
    <p:sldId id="265" r:id="rId39"/>
    <p:sldId id="295" r:id="rId40"/>
    <p:sldId id="296" r:id="rId41"/>
    <p:sldId id="297" r:id="rId42"/>
    <p:sldId id="299" r:id="rId43"/>
    <p:sldId id="300" r:id="rId44"/>
    <p:sldId id="301" r:id="rId45"/>
    <p:sldId id="302" r:id="rId46"/>
    <p:sldId id="330" r:id="rId47"/>
    <p:sldId id="303" r:id="rId48"/>
    <p:sldId id="304" r:id="rId49"/>
    <p:sldId id="305" r:id="rId50"/>
    <p:sldId id="326" r:id="rId51"/>
    <p:sldId id="317" r:id="rId52"/>
    <p:sldId id="306" r:id="rId53"/>
    <p:sldId id="318" r:id="rId54"/>
    <p:sldId id="266" r:id="rId55"/>
    <p:sldId id="308" r:id="rId56"/>
    <p:sldId id="309" r:id="rId57"/>
    <p:sldId id="310" r:id="rId58"/>
    <p:sldId id="311" r:id="rId59"/>
    <p:sldId id="327" r:id="rId60"/>
    <p:sldId id="329" r:id="rId61"/>
    <p:sldId id="328" r:id="rId62"/>
    <p:sldId id="321" r:id="rId63"/>
    <p:sldId id="322" r:id="rId64"/>
    <p:sldId id="331" r:id="rId65"/>
    <p:sldId id="324" r:id="rId66"/>
    <p:sldId id="325" r:id="rId67"/>
    <p:sldId id="307" r:id="rId68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51" autoAdjust="0"/>
    <p:restoredTop sz="94684" autoAdjust="0"/>
  </p:normalViewPr>
  <p:slideViewPr>
    <p:cSldViewPr snapToGrid="0" snapToObjects="1">
      <p:cViewPr>
        <p:scale>
          <a:sx n="90" d="100"/>
          <a:sy n="90" d="100"/>
        </p:scale>
        <p:origin x="-1392" y="-1000"/>
      </p:cViewPr>
      <p:guideLst>
        <p:guide orient="horz" pos="3070"/>
        <p:guide pos="54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slide" Target="slides/slide62.xml"/><Relationship Id="rId66" Type="http://schemas.openxmlformats.org/officeDocument/2006/relationships/slide" Target="slides/slide63.xml"/><Relationship Id="rId67" Type="http://schemas.openxmlformats.org/officeDocument/2006/relationships/slide" Target="slides/slide64.xml"/><Relationship Id="rId68" Type="http://schemas.openxmlformats.org/officeDocument/2006/relationships/slide" Target="slides/slide65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70" Type="http://schemas.openxmlformats.org/officeDocument/2006/relationships/printerSettings" Target="printerSettings/printerSettings1.bin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48E21-B27D-CD43-AD67-AE8A8B893ACB}" type="datetimeFigureOut">
              <a:rPr lang="en-US" smtClean="0"/>
              <a:t>10/1/14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B45F8A-10A0-9B43-AA5E-475366627B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473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45F8A-10A0-9B43-AA5E-475366627BF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153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DEE9232-9DE9-FD4A-9A6F-C6266674ECBC}" type="slidenum">
              <a:rPr lang="en-US"/>
              <a:pPr/>
              <a:t>60</a:t>
            </a:fld>
            <a:endParaRPr lang="en-US" dirty="0"/>
          </a:p>
        </p:txBody>
      </p:sp>
      <p:sp>
        <p:nvSpPr>
          <p:cNvPr id="575491" name="Rectangle 7"/>
          <p:cNvSpPr txBox="1">
            <a:spLocks noGrp="1" noChangeArrowheads="1"/>
          </p:cNvSpPr>
          <p:nvPr/>
        </p:nvSpPr>
        <p:spPr bwMode="auto">
          <a:xfrm>
            <a:off x="3884414" y="8684381"/>
            <a:ext cx="2972098" cy="45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67" tIns="45283" rIns="90567" bIns="45283" anchor="b">
            <a:prstTxWarp prst="textNoShape">
              <a:avLst/>
            </a:prstTxWarp>
          </a:bodyPr>
          <a:lstStyle/>
          <a:p>
            <a:pPr algn="r" defTabSz="905475"/>
            <a:fld id="{80788A5A-7CA0-3348-AA9B-D6AA279106A7}" type="slidenum">
              <a:rPr lang="en-US" sz="1200">
                <a:ea typeface="ＭＳ Ｐゴシック" charset="-128"/>
                <a:cs typeface="ＭＳ Ｐゴシック" charset="-128"/>
              </a:rPr>
              <a:pPr algn="r" defTabSz="905475"/>
              <a:t>60</a:t>
            </a:fld>
            <a:endParaRPr lang="en-US" sz="12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5492" name="Rectangle 7"/>
          <p:cNvSpPr txBox="1">
            <a:spLocks noGrp="1" noChangeArrowheads="1"/>
          </p:cNvSpPr>
          <p:nvPr/>
        </p:nvSpPr>
        <p:spPr bwMode="auto">
          <a:xfrm>
            <a:off x="3884414" y="8684381"/>
            <a:ext cx="2972098" cy="45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67" tIns="45283" rIns="90567" bIns="45283" anchor="b">
            <a:prstTxWarp prst="textNoShape">
              <a:avLst/>
            </a:prstTxWarp>
          </a:bodyPr>
          <a:lstStyle/>
          <a:p>
            <a:pPr algn="r" defTabSz="905475"/>
            <a:fld id="{CC50673E-4F1F-8D4A-B3ED-E9247AB8068F}" type="slidenum">
              <a:rPr lang="en-US" sz="1200">
                <a:ea typeface="ＭＳ Ｐゴシック" charset="-128"/>
                <a:cs typeface="ＭＳ Ｐゴシック" charset="-128"/>
              </a:rPr>
              <a:pPr algn="r" defTabSz="905475"/>
              <a:t>60</a:t>
            </a:fld>
            <a:endParaRPr lang="en-US" sz="12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54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54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DEE9232-9DE9-FD4A-9A6F-C6266674ECBC}" type="slidenum">
              <a:rPr lang="en-US"/>
              <a:pPr/>
              <a:t>61</a:t>
            </a:fld>
            <a:endParaRPr lang="en-US" dirty="0"/>
          </a:p>
        </p:txBody>
      </p:sp>
      <p:sp>
        <p:nvSpPr>
          <p:cNvPr id="575491" name="Rectangle 7"/>
          <p:cNvSpPr txBox="1">
            <a:spLocks noGrp="1" noChangeArrowheads="1"/>
          </p:cNvSpPr>
          <p:nvPr/>
        </p:nvSpPr>
        <p:spPr bwMode="auto">
          <a:xfrm>
            <a:off x="3884414" y="8684381"/>
            <a:ext cx="2972098" cy="45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67" tIns="45283" rIns="90567" bIns="45283" anchor="b">
            <a:prstTxWarp prst="textNoShape">
              <a:avLst/>
            </a:prstTxWarp>
          </a:bodyPr>
          <a:lstStyle/>
          <a:p>
            <a:pPr algn="r" defTabSz="905475"/>
            <a:fld id="{80788A5A-7CA0-3348-AA9B-D6AA279106A7}" type="slidenum">
              <a:rPr lang="en-US" sz="1200">
                <a:ea typeface="ＭＳ Ｐゴシック" charset="-128"/>
                <a:cs typeface="ＭＳ Ｐゴシック" charset="-128"/>
              </a:rPr>
              <a:pPr algn="r" defTabSz="905475"/>
              <a:t>61</a:t>
            </a:fld>
            <a:endParaRPr lang="en-US" sz="12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5492" name="Rectangle 7"/>
          <p:cNvSpPr txBox="1">
            <a:spLocks noGrp="1" noChangeArrowheads="1"/>
          </p:cNvSpPr>
          <p:nvPr/>
        </p:nvSpPr>
        <p:spPr bwMode="auto">
          <a:xfrm>
            <a:off x="3884414" y="8684381"/>
            <a:ext cx="2972098" cy="45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67" tIns="45283" rIns="90567" bIns="45283" anchor="b">
            <a:prstTxWarp prst="textNoShape">
              <a:avLst/>
            </a:prstTxWarp>
          </a:bodyPr>
          <a:lstStyle/>
          <a:p>
            <a:pPr algn="r" defTabSz="905475"/>
            <a:fld id="{CC50673E-4F1F-8D4A-B3ED-E9247AB8068F}" type="slidenum">
              <a:rPr lang="en-US" sz="1200">
                <a:ea typeface="ＭＳ Ｐゴシック" charset="-128"/>
                <a:cs typeface="ＭＳ Ｐゴシック" charset="-128"/>
              </a:rPr>
              <a:pPr algn="r" defTabSz="905475"/>
              <a:t>61</a:t>
            </a:fld>
            <a:endParaRPr lang="en-US" sz="12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54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54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DEE9232-9DE9-FD4A-9A6F-C6266674ECBC}" type="slidenum">
              <a:rPr lang="en-US"/>
              <a:pPr/>
              <a:t>62</a:t>
            </a:fld>
            <a:endParaRPr lang="en-US" dirty="0"/>
          </a:p>
        </p:txBody>
      </p:sp>
      <p:sp>
        <p:nvSpPr>
          <p:cNvPr id="575491" name="Rectangle 7"/>
          <p:cNvSpPr txBox="1">
            <a:spLocks noGrp="1" noChangeArrowheads="1"/>
          </p:cNvSpPr>
          <p:nvPr/>
        </p:nvSpPr>
        <p:spPr bwMode="auto">
          <a:xfrm>
            <a:off x="3884414" y="8684381"/>
            <a:ext cx="2972098" cy="45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67" tIns="45283" rIns="90567" bIns="45283" anchor="b">
            <a:prstTxWarp prst="textNoShape">
              <a:avLst/>
            </a:prstTxWarp>
          </a:bodyPr>
          <a:lstStyle/>
          <a:p>
            <a:pPr algn="r" defTabSz="905475"/>
            <a:fld id="{80788A5A-7CA0-3348-AA9B-D6AA279106A7}" type="slidenum">
              <a:rPr lang="en-US" sz="1200">
                <a:ea typeface="ＭＳ Ｐゴシック" charset="-128"/>
                <a:cs typeface="ＭＳ Ｐゴシック" charset="-128"/>
              </a:rPr>
              <a:pPr algn="r" defTabSz="905475"/>
              <a:t>62</a:t>
            </a:fld>
            <a:endParaRPr lang="en-US" sz="12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5492" name="Rectangle 7"/>
          <p:cNvSpPr txBox="1">
            <a:spLocks noGrp="1" noChangeArrowheads="1"/>
          </p:cNvSpPr>
          <p:nvPr/>
        </p:nvSpPr>
        <p:spPr bwMode="auto">
          <a:xfrm>
            <a:off x="3884414" y="8684381"/>
            <a:ext cx="2972098" cy="45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67" tIns="45283" rIns="90567" bIns="45283" anchor="b">
            <a:prstTxWarp prst="textNoShape">
              <a:avLst/>
            </a:prstTxWarp>
          </a:bodyPr>
          <a:lstStyle/>
          <a:p>
            <a:pPr algn="r" defTabSz="905475"/>
            <a:fld id="{CC50673E-4F1F-8D4A-B3ED-E9247AB8068F}" type="slidenum">
              <a:rPr lang="en-US" sz="1200">
                <a:ea typeface="ＭＳ Ｐゴシック" charset="-128"/>
                <a:cs typeface="ＭＳ Ｐゴシック" charset="-128"/>
              </a:rPr>
              <a:pPr algn="r" defTabSz="905475"/>
              <a:t>62</a:t>
            </a:fld>
            <a:endParaRPr lang="en-US" sz="12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54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54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C106D2-ECEA-8E4E-A797-0FB4A41E20DB}" type="slidenum">
              <a:rPr lang="en-US"/>
              <a:pPr/>
              <a:t>63</a:t>
            </a:fld>
            <a:endParaRPr lang="en-US" dirty="0"/>
          </a:p>
        </p:txBody>
      </p:sp>
      <p:sp>
        <p:nvSpPr>
          <p:cNvPr id="573443" name="Rectangle 7"/>
          <p:cNvSpPr txBox="1">
            <a:spLocks noGrp="1" noChangeArrowheads="1"/>
          </p:cNvSpPr>
          <p:nvPr/>
        </p:nvSpPr>
        <p:spPr bwMode="auto">
          <a:xfrm>
            <a:off x="3884414" y="8684381"/>
            <a:ext cx="2972098" cy="45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67" tIns="45283" rIns="90567" bIns="45283" anchor="b">
            <a:prstTxWarp prst="textNoShape">
              <a:avLst/>
            </a:prstTxWarp>
          </a:bodyPr>
          <a:lstStyle/>
          <a:p>
            <a:pPr algn="r" defTabSz="905475"/>
            <a:fld id="{7D9696BB-7039-384C-B4F8-3395CC7544A5}" type="slidenum">
              <a:rPr lang="en-US" sz="1200">
                <a:ea typeface="ＭＳ Ｐゴシック" charset="-128"/>
                <a:cs typeface="ＭＳ Ｐゴシック" charset="-128"/>
              </a:rPr>
              <a:pPr algn="r" defTabSz="905475"/>
              <a:t>63</a:t>
            </a:fld>
            <a:endParaRPr lang="en-US" sz="12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34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EE684CB-B112-4F44-93D8-6C4ED2E08C43}" type="slidenum">
              <a:rPr lang="en-US"/>
              <a:pPr/>
              <a:t>64</a:t>
            </a:fld>
            <a:endParaRPr lang="en-US" dirty="0"/>
          </a:p>
        </p:txBody>
      </p:sp>
      <p:sp>
        <p:nvSpPr>
          <p:cNvPr id="583683" name="Rectangle 7"/>
          <p:cNvSpPr txBox="1">
            <a:spLocks noGrp="1" noChangeArrowheads="1"/>
          </p:cNvSpPr>
          <p:nvPr/>
        </p:nvSpPr>
        <p:spPr bwMode="auto">
          <a:xfrm>
            <a:off x="3884414" y="8684381"/>
            <a:ext cx="2972098" cy="45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67" tIns="45283" rIns="90567" bIns="45283" anchor="b">
            <a:prstTxWarp prst="textNoShape">
              <a:avLst/>
            </a:prstTxWarp>
          </a:bodyPr>
          <a:lstStyle/>
          <a:p>
            <a:pPr algn="r" defTabSz="905475"/>
            <a:fld id="{ACFCAFC3-8964-9C4A-85D5-19E66C6AFB56}" type="slidenum">
              <a:rPr lang="en-US" sz="1200">
                <a:ea typeface="ＭＳ Ｐゴシック" charset="-128"/>
                <a:cs typeface="ＭＳ Ｐゴシック" charset="-128"/>
              </a:rPr>
              <a:pPr algn="r" defTabSz="905475"/>
              <a:t>64</a:t>
            </a:fld>
            <a:endParaRPr lang="en-US" sz="12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3684" name="Rectangle 7"/>
          <p:cNvSpPr txBox="1">
            <a:spLocks noGrp="1" noChangeArrowheads="1"/>
          </p:cNvSpPr>
          <p:nvPr/>
        </p:nvSpPr>
        <p:spPr bwMode="auto">
          <a:xfrm>
            <a:off x="3884414" y="8684381"/>
            <a:ext cx="2972098" cy="45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67" tIns="45283" rIns="90567" bIns="45283" anchor="b">
            <a:prstTxWarp prst="textNoShape">
              <a:avLst/>
            </a:prstTxWarp>
          </a:bodyPr>
          <a:lstStyle/>
          <a:p>
            <a:pPr algn="r" defTabSz="905475"/>
            <a:fld id="{1AFDDB12-BF0B-1249-AF24-1B9559E3F95B}" type="slidenum">
              <a:rPr lang="en-US" sz="1200">
                <a:ea typeface="ＭＳ Ｐゴシック" charset="-128"/>
                <a:cs typeface="ＭＳ Ｐゴシック" charset="-128"/>
              </a:rPr>
              <a:pPr algn="r" defTabSz="905475"/>
              <a:t>64</a:t>
            </a:fld>
            <a:endParaRPr lang="en-US" sz="12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36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68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45F8A-10A0-9B43-AA5E-475366627BF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514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45F8A-10A0-9B43-AA5E-475366627BF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425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45F8A-10A0-9B43-AA5E-475366627BF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580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45F8A-10A0-9B43-AA5E-475366627BF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175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45F8A-10A0-9B43-AA5E-475366627BF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0721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45F8A-10A0-9B43-AA5E-475366627BF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3114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45F8A-10A0-9B43-AA5E-475366627BF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104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45F8A-10A0-9B43-AA5E-475366627BF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9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Relationship Id="rId3" Type="http://schemas.openxmlformats.org/officeDocument/2006/relationships/image" Target="../media/image1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Relationship Id="rId3" Type="http://schemas.openxmlformats.org/officeDocument/2006/relationships/image" Target="../media/image17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jpg"/><Relationship Id="rId3" Type="http://schemas.openxmlformats.org/officeDocument/2006/relationships/image" Target="../media/image1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2627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1" y="6473825"/>
            <a:ext cx="59055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" name="Picture 1" descr="brightcove_ppt_marketi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1" y="6473825"/>
            <a:ext cx="78486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181" y="3349625"/>
            <a:ext cx="11990832" cy="228295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81" y="3349625"/>
            <a:ext cx="7671816" cy="2282952"/>
          </a:xfrm>
          <a:prstGeom prst="rect">
            <a:avLst/>
          </a:prstGeom>
        </p:spPr>
      </p:pic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877" y="3355721"/>
            <a:ext cx="10509504" cy="2279904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el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3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200"/>
              </a:lnSpc>
              <a:buNone/>
              <a:defRPr sz="3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3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2887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1696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an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4422440" y="9344025"/>
            <a:ext cx="2471935" cy="30777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91432" tIns="45717" rIns="91432" bIns="45717">
            <a:spAutoFit/>
          </a:bodyPr>
          <a:lstStyle>
            <a:lvl1pPr eaLnBrk="0" hangingPunct="0">
              <a:defRPr sz="3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3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3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3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773113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773113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773113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773113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1400" dirty="0" smtClean="0">
                <a:solidFill>
                  <a:srgbClr val="FBFCFF"/>
                </a:solidFill>
              </a:rPr>
              <a:t>© 2014 Brightcove Inc.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E65049-4C82-E04B-9F6B-F7891345E80F}" type="slidenum">
              <a:rPr lang="en-US"/>
              <a:pPr>
                <a:defRPr/>
              </a:pPr>
              <a:t>‹#›</a:t>
            </a:fld>
            <a:r>
              <a:rPr lang="en-US" dirty="0"/>
              <a:t> |</a:t>
            </a:r>
          </a:p>
        </p:txBody>
      </p:sp>
      <p:sp>
        <p:nvSpPr>
          <p:cNvPr id="5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1400">
                <a:solidFill>
                  <a:srgbClr val="FBFCFF"/>
                </a:solidFill>
              </a:defRPr>
            </a:lvl1pPr>
          </a:lstStyle>
          <a:p>
            <a:pPr>
              <a:defRPr/>
            </a:pPr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91828745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theme" Target="../theme/theme2.xml"/><Relationship Id="rId10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16" r:id="rId7"/>
    <p:sldLayoutId id="2147484517" r:id="rId8"/>
    <p:sldLayoutId id="2147484518" r:id="rId9"/>
    <p:sldLayoutId id="2147484519" r:id="rId10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32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8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490" r:id="rId5"/>
    <p:sldLayoutId id="2147484491" r:id="rId6"/>
    <p:sldLayoutId id="2147484492" r:id="rId7"/>
    <p:sldLayoutId id="2147484493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60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Relationship Id="rId3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.png"/><Relationship Id="rId3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0.png"/><Relationship Id="rId3" Type="http://schemas.openxmlformats.org/officeDocument/2006/relationships/image" Target="../media/image5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2.png"/><Relationship Id="rId3" Type="http://schemas.openxmlformats.org/officeDocument/2006/relationships/image" Target="../media/image5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5.png"/><Relationship Id="rId3" Type="http://schemas.openxmlformats.org/officeDocument/2006/relationships/image" Target="../media/image5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7.png"/><Relationship Id="rId3" Type="http://schemas.openxmlformats.org/officeDocument/2006/relationships/image" Target="../media/image5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2.png"/><Relationship Id="rId3" Type="http://schemas.openxmlformats.org/officeDocument/2006/relationships/image" Target="../media/image63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4.png"/><Relationship Id="rId3" Type="http://schemas.openxmlformats.org/officeDocument/2006/relationships/image" Target="../media/image65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8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4" Type="http://schemas.openxmlformats.org/officeDocument/2006/relationships/image" Target="../media/image7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9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4" Type="http://schemas.openxmlformats.org/officeDocument/2006/relationships/image" Target="../media/image7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2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4.png"/><Relationship Id="rId3" Type="http://schemas.openxmlformats.org/officeDocument/2006/relationships/image" Target="../media/image75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6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4" Type="http://schemas.openxmlformats.org/officeDocument/2006/relationships/image" Target="../media/image79.png"/><Relationship Id="rId5" Type="http://schemas.openxmlformats.org/officeDocument/2006/relationships/image" Target="../media/image80.png"/><Relationship Id="rId6" Type="http://schemas.openxmlformats.org/officeDocument/2006/relationships/hyperlink" Target="http://bit.ly/bcgallery" TargetMode="External"/><Relationship Id="rId7" Type="http://schemas.openxmlformats.org/officeDocument/2006/relationships/hyperlink" Target="http://bit.ly/qsgallery" TargetMode="Externa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4" Type="http://schemas.openxmlformats.org/officeDocument/2006/relationships/image" Target="../media/image79.png"/><Relationship Id="rId5" Type="http://schemas.openxmlformats.org/officeDocument/2006/relationships/image" Target="../media/image80.png"/><Relationship Id="rId6" Type="http://schemas.openxmlformats.org/officeDocument/2006/relationships/image" Target="../media/image81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4" Type="http://schemas.openxmlformats.org/officeDocument/2006/relationships/image" Target="../media/image79.png"/><Relationship Id="rId5" Type="http://schemas.openxmlformats.org/officeDocument/2006/relationships/image" Target="../media/image80.png"/><Relationship Id="rId6" Type="http://schemas.openxmlformats.org/officeDocument/2006/relationships/image" Target="../media/image82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3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4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Brightcove Gallery Essentials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Bob Bailey</a:t>
            </a:r>
          </a:p>
          <a:p>
            <a:r>
              <a:rPr lang="en-US" dirty="0" smtClean="0"/>
              <a:t>bbailey@brightcove.com</a:t>
            </a:r>
            <a:endParaRPr lang="en-US" dirty="0"/>
          </a:p>
        </p:txBody>
      </p:sp>
      <p:pic>
        <p:nvPicPr>
          <p:cNvPr id="4" name="Picture 3" descr="gallery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5567" y="7117986"/>
            <a:ext cx="7493311" cy="187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94522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dirty="0" smtClean="0"/>
              <a:t>Determining </a:t>
            </a:r>
            <a:r>
              <a:rPr lang="en-US" dirty="0"/>
              <a:t>which Gallery template to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Gallery sites are based upon a template</a:t>
            </a:r>
          </a:p>
          <a:p>
            <a:endParaRPr lang="en-US" dirty="0"/>
          </a:p>
          <a:p>
            <a:r>
              <a:rPr lang="en-US" dirty="0" smtClean="0"/>
              <a:t>Gallery provides a set of</a:t>
            </a:r>
            <a:br>
              <a:rPr lang="en-US" dirty="0" smtClean="0"/>
            </a:br>
            <a:r>
              <a:rPr lang="en-US" dirty="0" smtClean="0"/>
              <a:t>templates “out of the box”</a:t>
            </a:r>
          </a:p>
          <a:p>
            <a:endParaRPr lang="en-US" dirty="0"/>
          </a:p>
          <a:p>
            <a:r>
              <a:rPr lang="en-US" dirty="0" smtClean="0"/>
              <a:t>Templates control overall look</a:t>
            </a:r>
            <a:br>
              <a:rPr lang="en-US" dirty="0" smtClean="0"/>
            </a:br>
            <a:r>
              <a:rPr lang="en-US" dirty="0" smtClean="0"/>
              <a:t>and feel of the site</a:t>
            </a:r>
          </a:p>
          <a:p>
            <a:endParaRPr lang="en-US" dirty="0"/>
          </a:p>
          <a:p>
            <a:r>
              <a:rPr lang="en-US" dirty="0" smtClean="0"/>
              <a:t>Use the documentation and</a:t>
            </a:r>
            <a:br>
              <a:rPr lang="en-US" dirty="0" smtClean="0"/>
            </a:br>
            <a:r>
              <a:rPr lang="en-US" dirty="0" smtClean="0"/>
              <a:t>look at the samples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10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661" y="2910769"/>
            <a:ext cx="7195829" cy="613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08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457200" indent="-457200"/>
            <a:r>
              <a:rPr lang="en-US" dirty="0"/>
              <a:t>Gallery Settings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1613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Gallery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Gallery must be configured with your API read token and Player ID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390" y="2729439"/>
            <a:ext cx="7809969" cy="628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64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API Read Token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Gallery requires your Video Cloud API read token so it can access the videos and playlists in your account</a:t>
            </a:r>
          </a:p>
          <a:p>
            <a:r>
              <a:rPr lang="en-US" dirty="0" smtClean="0"/>
              <a:t>To configure the API read token:</a:t>
            </a:r>
          </a:p>
          <a:p>
            <a:pPr lvl="1"/>
            <a:r>
              <a:rPr lang="en-US" dirty="0" smtClean="0"/>
              <a:t>Click the </a:t>
            </a:r>
            <a:r>
              <a:rPr lang="en-US" dirty="0" smtClean="0">
                <a:solidFill>
                  <a:srgbClr val="FF0000"/>
                </a:solidFill>
              </a:rPr>
              <a:t>account settings </a:t>
            </a:r>
            <a:r>
              <a:rPr lang="en-US" dirty="0" smtClean="0"/>
              <a:t>link or go to Account Settings &gt; API Management</a:t>
            </a:r>
          </a:p>
          <a:p>
            <a:pPr lvl="1"/>
            <a:r>
              <a:rPr lang="en-US" dirty="0" smtClean="0"/>
              <a:t>Copy the read token with </a:t>
            </a:r>
            <a:r>
              <a:rPr lang="en-US" b="1" dirty="0" smtClean="0"/>
              <a:t>URL Access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13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4539545"/>
            <a:ext cx="9340957" cy="32370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8533" y="7286831"/>
            <a:ext cx="8725237" cy="147299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4396960" y="6732066"/>
            <a:ext cx="2037379" cy="1692267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1099602" y="5245100"/>
            <a:ext cx="531922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Note:</a:t>
            </a:r>
            <a:r>
              <a:rPr lang="en-US" dirty="0"/>
              <a:t>  </a:t>
            </a:r>
            <a:r>
              <a:rPr lang="en-US" dirty="0" smtClean="0"/>
              <a:t>Make sure you use the read token with </a:t>
            </a:r>
            <a:r>
              <a:rPr lang="en-US" b="1" dirty="0" smtClean="0">
                <a:solidFill>
                  <a:schemeClr val="tx2"/>
                </a:solidFill>
              </a:rPr>
              <a:t>URL Access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28385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the Player 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an account level player</a:t>
            </a:r>
          </a:p>
          <a:p>
            <a:r>
              <a:rPr lang="en-US" dirty="0" smtClean="0"/>
              <a:t>This player will be used on all sites unless a site-level player is selected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Note:  If your player does not appear in the drop down list, make sure the player properties are set correctly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14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3867150"/>
            <a:ext cx="13817600" cy="1003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045" y="6751109"/>
            <a:ext cx="6080410" cy="158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59354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Header and Footer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HTML to use for the header </a:t>
            </a:r>
            <a:r>
              <a:rPr lang="en-US" dirty="0"/>
              <a:t>and/or </a:t>
            </a:r>
            <a:r>
              <a:rPr lang="en-US" dirty="0" smtClean="0"/>
              <a:t>footer</a:t>
            </a:r>
          </a:p>
          <a:p>
            <a:r>
              <a:rPr lang="en-US" dirty="0" smtClean="0"/>
              <a:t>Provides </a:t>
            </a:r>
            <a:r>
              <a:rPr lang="en-US" dirty="0"/>
              <a:t>the ability to customize your Gallery site so it more closely matches the look and feel of your corporate </a:t>
            </a:r>
            <a:r>
              <a:rPr lang="en-US" dirty="0" smtClean="0"/>
              <a:t>sites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454" y="4650812"/>
            <a:ext cx="13460378" cy="392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9890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a New </a:t>
            </a:r>
            <a:r>
              <a:rPr lang="en-US" dirty="0" smtClean="0"/>
              <a:t>Site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62966"/>
      </p:ext>
    </p:extLst>
  </p:cSld>
  <p:clrMapOvr>
    <a:masterClrMapping/>
  </p:clrMapOvr>
  <p:transition xmlns:p14="http://schemas.microsoft.com/office/powerpoint/2010/main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create a new site, click </a:t>
            </a:r>
            <a:r>
              <a:rPr lang="en-US" b="1" dirty="0" smtClean="0"/>
              <a:t>Create </a:t>
            </a:r>
            <a:r>
              <a:rPr lang="en-US" b="1" dirty="0"/>
              <a:t>a</a:t>
            </a:r>
            <a:r>
              <a:rPr lang="en-US" b="1" dirty="0" smtClean="0"/>
              <a:t> Site 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2614" y="2822222"/>
            <a:ext cx="9697072" cy="631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0664"/>
      </p:ext>
    </p:extLst>
  </p:cSld>
  <p:clrMapOvr>
    <a:masterClrMapping/>
  </p:clrMapOvr>
  <p:transition xmlns:p14="http://schemas.microsoft.com/office/powerpoint/2010/main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a template</a:t>
            </a:r>
            <a:br>
              <a:rPr lang="en-US" dirty="0" smtClean="0"/>
            </a:br>
            <a:r>
              <a:rPr lang="en-US" dirty="0" smtClean="0"/>
              <a:t>and a style</a:t>
            </a:r>
          </a:p>
          <a:p>
            <a:endParaRPr lang="en-US" dirty="0" smtClean="0"/>
          </a:p>
          <a:p>
            <a:r>
              <a:rPr lang="en-US" dirty="0" smtClean="0"/>
              <a:t>Styles can be changed</a:t>
            </a:r>
            <a:br>
              <a:rPr lang="en-US" dirty="0" smtClean="0"/>
            </a:br>
            <a:r>
              <a:rPr lang="en-US" dirty="0" smtClean="0"/>
              <a:t>later, templates can’t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18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731" y="1304313"/>
            <a:ext cx="9613585" cy="7779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49473"/>
      </p:ext>
    </p:extLst>
  </p:cSld>
  <p:clrMapOvr>
    <a:masterClrMapping/>
  </p:clrMapOvr>
  <p:transition xmlns:p14="http://schemas.microsoft.com/office/powerpoint/2010/main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Gallery Site Editor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to add videos</a:t>
            </a:r>
            <a:br>
              <a:rPr lang="en-US" dirty="0" smtClean="0"/>
            </a:br>
            <a:r>
              <a:rPr lang="en-US" dirty="0" smtClean="0"/>
              <a:t>and customize the site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830" y="1749425"/>
            <a:ext cx="11092514" cy="725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47565"/>
      </p:ext>
    </p:extLst>
  </p:cSld>
  <p:clrMapOvr>
    <a:masterClrMapping/>
  </p:clrMapOvr>
  <p:transition xmlns:p14="http://schemas.microsoft.com/office/powerpoint/2010/main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Introduction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Before you Get Started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Gallery Settings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Creating a New Site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Adding Objects to Pages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Adding Video to a Site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Setting Site Properties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Previewing &amp; Publishing a Site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Gallery Reports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99774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Adding Objects to </a:t>
            </a:r>
            <a:r>
              <a:rPr lang="en-US" dirty="0" smtClean="0"/>
              <a:t>Pages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729605"/>
      </p:ext>
    </p:extLst>
  </p:cSld>
  <p:clrMapOvr>
    <a:masterClrMapping/>
  </p:clrMapOvr>
  <p:transition xmlns:p14="http://schemas.microsoft.com/office/powerpoint/2010/main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upon the template that is selected,</a:t>
            </a:r>
            <a:br>
              <a:rPr lang="en-US" dirty="0" smtClean="0"/>
            </a:br>
            <a:r>
              <a:rPr lang="en-US" dirty="0" smtClean="0"/>
              <a:t>a set of pages templates will be available</a:t>
            </a:r>
          </a:p>
          <a:p>
            <a:endParaRPr lang="en-US" dirty="0" smtClean="0"/>
          </a:p>
          <a:p>
            <a:r>
              <a:rPr lang="en-US" dirty="0" smtClean="0"/>
              <a:t>Click on the page thumbnail to view/edit the</a:t>
            </a:r>
            <a:br>
              <a:rPr lang="en-US" dirty="0" smtClean="0"/>
            </a:br>
            <a:r>
              <a:rPr lang="en-US" dirty="0" smtClean="0"/>
              <a:t>page contents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21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5840" y="1463322"/>
            <a:ext cx="3746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83677"/>
      </p:ext>
    </p:extLst>
  </p:cSld>
  <p:clrMapOvr>
    <a:masterClrMapping/>
  </p:clrMapOvr>
  <p:transition xmlns:p14="http://schemas.microsoft.com/office/powerpoint/2010/main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Editing the Player 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page templates provide</a:t>
            </a:r>
            <a:br>
              <a:rPr lang="en-US" dirty="0" smtClean="0"/>
            </a:br>
            <a:r>
              <a:rPr lang="en-US" dirty="0" smtClean="0"/>
              <a:t>the ability to change the</a:t>
            </a:r>
            <a:br>
              <a:rPr lang="en-US" dirty="0" smtClean="0"/>
            </a:br>
            <a:r>
              <a:rPr lang="en-US" dirty="0" smtClean="0"/>
              <a:t>player layout</a:t>
            </a:r>
          </a:p>
          <a:p>
            <a:endParaRPr lang="en-US" dirty="0"/>
          </a:p>
          <a:p>
            <a:r>
              <a:rPr lang="en-US" dirty="0" smtClean="0"/>
              <a:t>Click </a:t>
            </a:r>
            <a:r>
              <a:rPr lang="en-US" b="1" dirty="0" smtClean="0"/>
              <a:t>Change Layout </a:t>
            </a:r>
            <a:r>
              <a:rPr lang="en-US" dirty="0" smtClean="0"/>
              <a:t>and select</a:t>
            </a:r>
            <a:br>
              <a:rPr lang="en-US" dirty="0" smtClean="0"/>
            </a:br>
            <a:r>
              <a:rPr lang="en-US" dirty="0" smtClean="0"/>
              <a:t>a new layout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903" y="497064"/>
            <a:ext cx="2699298" cy="874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776412"/>
      </p:ext>
    </p:extLst>
  </p:cSld>
  <p:clrMapOvr>
    <a:masterClrMapping/>
  </p:clrMapOvr>
  <p:transition xmlns:p14="http://schemas.microsoft.com/office/powerpoint/2010/main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Editing the Page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Placeholders on the page</a:t>
            </a:r>
            <a:br>
              <a:rPr lang="en-US" dirty="0" smtClean="0"/>
            </a:br>
            <a:r>
              <a:rPr lang="en-US" dirty="0" smtClean="0"/>
              <a:t>indicate where images/text</a:t>
            </a:r>
            <a:br>
              <a:rPr lang="en-US" dirty="0" smtClean="0"/>
            </a:br>
            <a:r>
              <a:rPr lang="en-US" dirty="0" smtClean="0"/>
              <a:t>can be added</a:t>
            </a:r>
          </a:p>
          <a:p>
            <a:endParaRPr lang="en-US" dirty="0"/>
          </a:p>
          <a:p>
            <a:r>
              <a:rPr lang="en-US" dirty="0"/>
              <a:t>To add content, click a</a:t>
            </a:r>
            <a:br>
              <a:rPr lang="en-US" dirty="0"/>
            </a:br>
            <a:r>
              <a:rPr lang="en-US" dirty="0" smtClean="0"/>
              <a:t>placeholder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23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169" y="1911090"/>
            <a:ext cx="9920654" cy="716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1328"/>
      </p:ext>
    </p:extLst>
  </p:cSld>
  <p:clrMapOvr>
    <a:masterClrMapping/>
  </p:clrMapOvr>
  <p:transition xmlns:p14="http://schemas.microsoft.com/office/powerpoint/2010/main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an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a placeholder</a:t>
            </a:r>
          </a:p>
          <a:p>
            <a:r>
              <a:rPr lang="en-US" dirty="0" smtClean="0"/>
              <a:t>Select </a:t>
            </a:r>
            <a:r>
              <a:rPr lang="en-US" b="1" dirty="0" smtClean="0"/>
              <a:t>Upload</a:t>
            </a:r>
            <a:r>
              <a:rPr lang="en-US" dirty="0" smtClean="0"/>
              <a:t> and then </a:t>
            </a:r>
            <a:r>
              <a:rPr lang="en-US" b="1" dirty="0" smtClean="0"/>
              <a:t>Save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to add image placeholder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Click </a:t>
            </a:r>
            <a:r>
              <a:rPr lang="en-US" b="1" dirty="0" smtClean="0"/>
              <a:t>+Add Photo</a:t>
            </a:r>
            <a:r>
              <a:rPr lang="en-US" dirty="0" smtClean="0"/>
              <a:t> link to browse</a:t>
            </a:r>
            <a:br>
              <a:rPr lang="en-US" dirty="0" smtClean="0"/>
            </a:br>
            <a:r>
              <a:rPr lang="en-US" dirty="0" smtClean="0"/>
              <a:t>and select an image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24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335" y="1427845"/>
            <a:ext cx="5941357" cy="27107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1915" y="3971925"/>
            <a:ext cx="605636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388576"/>
      </p:ext>
    </p:extLst>
  </p:cSld>
  <p:clrMapOvr>
    <a:masterClrMapping/>
  </p:clrMapOvr>
  <p:transition xmlns:p14="http://schemas.microsoft.com/office/powerpoint/2010/main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Changes made to the page will appear real-time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183" y="3520700"/>
            <a:ext cx="12142856" cy="426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264780"/>
      </p:ext>
    </p:extLst>
  </p:cSld>
  <p:clrMapOvr>
    <a:masterClrMapping/>
  </p:clrMapOvr>
  <p:transition xmlns:p14="http://schemas.microsoft.com/office/powerpoint/2010/main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a text placeholder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Enter the text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202" y="2548467"/>
            <a:ext cx="10528300" cy="2514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202" y="6117167"/>
            <a:ext cx="104140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002546"/>
      </p:ext>
    </p:extLst>
  </p:cSld>
  <p:clrMapOvr>
    <a:masterClrMapping/>
  </p:clrMapOvr>
  <p:transition xmlns:p14="http://schemas.microsoft.com/office/powerpoint/2010/main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Deleting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chasing arrows to remove</a:t>
            </a:r>
            <a:br>
              <a:rPr lang="en-US" dirty="0" smtClean="0"/>
            </a:br>
            <a:r>
              <a:rPr lang="en-US" dirty="0" smtClean="0"/>
              <a:t>an image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 text and then Save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3332" y="1301750"/>
            <a:ext cx="6146800" cy="3568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721" y="5867400"/>
            <a:ext cx="42545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982280"/>
      </p:ext>
    </p:extLst>
  </p:cSld>
  <p:clrMapOvr>
    <a:masterClrMapping/>
  </p:clrMapOvr>
  <p:transition xmlns:p14="http://schemas.microsoft.com/office/powerpoint/2010/main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Adding Video to a </a:t>
            </a:r>
            <a:r>
              <a:rPr lang="en-US" dirty="0" smtClean="0"/>
              <a:t>Site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578129"/>
      </p:ext>
    </p:extLst>
  </p:cSld>
  <p:clrMapOvr>
    <a:masterClrMapping/>
  </p:clrMapOvr>
  <p:transition xmlns:p14="http://schemas.microsoft.com/office/powerpoint/2010/main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Video to a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the </a:t>
            </a:r>
            <a:r>
              <a:rPr lang="en-US" b="1" dirty="0" smtClean="0"/>
              <a:t>Videos</a:t>
            </a:r>
            <a:r>
              <a:rPr lang="en-US" dirty="0" smtClean="0"/>
              <a:t> icon</a:t>
            </a:r>
          </a:p>
          <a:p>
            <a:endParaRPr lang="en-US" dirty="0" smtClean="0"/>
          </a:p>
          <a:p>
            <a:r>
              <a:rPr lang="en-US" dirty="0" smtClean="0"/>
              <a:t>Click </a:t>
            </a:r>
            <a:r>
              <a:rPr lang="en-US" b="1" dirty="0" smtClean="0"/>
              <a:t>Manage Videos</a:t>
            </a:r>
          </a:p>
          <a:p>
            <a:endParaRPr lang="en-US" b="1" dirty="0" smtClean="0"/>
          </a:p>
          <a:p>
            <a:r>
              <a:rPr lang="en-US" dirty="0" smtClean="0"/>
              <a:t>Videos are organized into</a:t>
            </a:r>
            <a:br>
              <a:rPr lang="en-US" dirty="0" smtClean="0"/>
            </a:br>
            <a:r>
              <a:rPr lang="en-US" dirty="0" smtClean="0"/>
              <a:t>collections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456" y="1841500"/>
            <a:ext cx="46482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740419"/>
      </p:ext>
    </p:extLst>
  </p:cSld>
  <p:clrMapOvr>
    <a:masterClrMapping/>
  </p:clrMapOvr>
  <p:transition xmlns:p14="http://schemas.microsoft.com/office/powerpoint/2010/main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Gallery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07869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</a:t>
            </a:r>
            <a:r>
              <a:rPr lang="en-US" b="1" dirty="0" smtClean="0"/>
              <a:t>Add New Collection</a:t>
            </a:r>
          </a:p>
          <a:p>
            <a:r>
              <a:rPr lang="en-US" dirty="0" smtClean="0"/>
              <a:t>Enter name for the collection</a:t>
            </a:r>
          </a:p>
          <a:p>
            <a:r>
              <a:rPr lang="en-US" dirty="0" smtClean="0"/>
              <a:t>Click </a:t>
            </a:r>
            <a:r>
              <a:rPr lang="en-US" b="1" dirty="0" smtClean="0"/>
              <a:t>Assign</a:t>
            </a:r>
            <a:r>
              <a:rPr lang="en-US" dirty="0" smtClean="0"/>
              <a:t> to assign videos to the collection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30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417" y="4555067"/>
            <a:ext cx="122682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07503"/>
      </p:ext>
    </p:extLst>
  </p:cSld>
  <p:clrMapOvr>
    <a:masterClrMapping/>
  </p:clrMapOvr>
  <p:transition xmlns:p14="http://schemas.microsoft.com/office/powerpoint/2010/main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Choose a video assignment</a:t>
            </a:r>
          </a:p>
          <a:p>
            <a:pPr lvl="1"/>
            <a:r>
              <a:rPr lang="en-US" dirty="0" smtClean="0"/>
              <a:t>Custom</a:t>
            </a:r>
          </a:p>
          <a:p>
            <a:pPr lvl="2"/>
            <a:r>
              <a:rPr lang="en-US" dirty="0" smtClean="0"/>
              <a:t>Videos added to the collection based upon</a:t>
            </a:r>
            <a:br>
              <a:rPr lang="en-US" dirty="0" smtClean="0"/>
            </a:br>
            <a:r>
              <a:rPr lang="en-US" dirty="0" smtClean="0"/>
              <a:t>tags, search terms or custom fields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Playlist</a:t>
            </a:r>
          </a:p>
          <a:p>
            <a:pPr lvl="2"/>
            <a:r>
              <a:rPr lang="en-US" dirty="0" smtClean="0"/>
              <a:t>Videos added to collection based upon</a:t>
            </a:r>
            <a:br>
              <a:rPr lang="en-US" dirty="0" smtClean="0"/>
            </a:br>
            <a:r>
              <a:rPr lang="en-US" dirty="0" smtClean="0"/>
              <a:t>a playlist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31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758" y="2009867"/>
            <a:ext cx="8938175" cy="610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598946"/>
      </p:ext>
    </p:extLst>
  </p:cSld>
  <p:clrMapOvr>
    <a:masterClrMapping/>
  </p:clrMapOvr>
  <p:transition xmlns:p14="http://schemas.microsoft.com/office/powerpoint/2010/main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Playlist Video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</a:t>
            </a:r>
            <a:r>
              <a:rPr lang="en-US" b="1" dirty="0" smtClean="0"/>
              <a:t>Playlist</a:t>
            </a:r>
          </a:p>
          <a:p>
            <a:pPr lvl="1"/>
            <a:r>
              <a:rPr lang="en-US" dirty="0" smtClean="0"/>
              <a:t>List of playlists in your</a:t>
            </a:r>
            <a:br>
              <a:rPr lang="en-US" dirty="0" smtClean="0"/>
            </a:br>
            <a:r>
              <a:rPr lang="en-US" dirty="0" smtClean="0"/>
              <a:t>Video Cloud account will display</a:t>
            </a:r>
          </a:p>
          <a:p>
            <a:endParaRPr lang="en-US" dirty="0" smtClean="0"/>
          </a:p>
          <a:p>
            <a:r>
              <a:rPr lang="en-US" dirty="0" smtClean="0"/>
              <a:t>Select a Playlist to use</a:t>
            </a:r>
          </a:p>
          <a:p>
            <a:pPr lvl="1"/>
            <a:r>
              <a:rPr lang="en-US" dirty="0" smtClean="0"/>
              <a:t>Video list will display videos in</a:t>
            </a:r>
            <a:br>
              <a:rPr lang="en-US" dirty="0" smtClean="0"/>
            </a:br>
            <a:r>
              <a:rPr lang="en-US" dirty="0" smtClean="0"/>
              <a:t>that</a:t>
            </a:r>
            <a:r>
              <a:rPr lang="en-US" dirty="0"/>
              <a:t> </a:t>
            </a:r>
            <a:r>
              <a:rPr lang="en-US" dirty="0" smtClean="0"/>
              <a:t>playlist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0512" y="1580446"/>
            <a:ext cx="9953309" cy="731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500625"/>
      </p:ext>
    </p:extLst>
  </p:cSld>
  <p:clrMapOvr>
    <a:masterClrMapping/>
  </p:clrMapOvr>
  <p:transition xmlns:p14="http://schemas.microsoft.com/office/powerpoint/2010/main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Custom Video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</a:t>
            </a:r>
            <a:r>
              <a:rPr lang="en-US" b="1" dirty="0" smtClean="0"/>
              <a:t>Custom</a:t>
            </a:r>
          </a:p>
          <a:p>
            <a:endParaRPr lang="en-US" b="1" dirty="0" smtClean="0"/>
          </a:p>
          <a:p>
            <a:r>
              <a:rPr lang="en-US" dirty="0" smtClean="0"/>
              <a:t>Add search parameters to select</a:t>
            </a:r>
            <a:br>
              <a:rPr lang="en-US" dirty="0" smtClean="0"/>
            </a:br>
            <a:r>
              <a:rPr lang="en-US" dirty="0" smtClean="0"/>
              <a:t>videos for the collection</a:t>
            </a:r>
          </a:p>
          <a:p>
            <a:endParaRPr lang="en-US" dirty="0" smtClean="0"/>
          </a:p>
          <a:p>
            <a:r>
              <a:rPr lang="en-US" dirty="0" smtClean="0"/>
              <a:t>Multiple search parameters are</a:t>
            </a:r>
            <a:br>
              <a:rPr lang="en-US" dirty="0" smtClean="0"/>
            </a:br>
            <a:r>
              <a:rPr lang="en-US" dirty="0" smtClean="0"/>
              <a:t>supported</a:t>
            </a:r>
          </a:p>
          <a:p>
            <a:endParaRPr lang="en-US" dirty="0" smtClean="0"/>
          </a:p>
          <a:p>
            <a:r>
              <a:rPr lang="en-US" dirty="0" smtClean="0"/>
              <a:t>(Optional) Order videos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33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9629" y="1749425"/>
            <a:ext cx="9595925" cy="7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79833"/>
      </p:ext>
    </p:extLst>
  </p:cSld>
  <p:clrMapOvr>
    <a:masterClrMapping/>
  </p:clrMapOvr>
  <p:transition xmlns:p14="http://schemas.microsoft.com/office/powerpoint/2010/main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Collection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an image to use to represent the collection</a:t>
            </a:r>
            <a:endParaRPr lang="en-US" b="1" dirty="0" smtClean="0"/>
          </a:p>
          <a:p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34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0412" y="3276206"/>
            <a:ext cx="5851874" cy="487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6478"/>
      </p:ext>
    </p:extLst>
  </p:cSld>
  <p:clrMapOvr>
    <a:masterClrMapping/>
  </p:clrMapOvr>
  <p:transition xmlns:p14="http://schemas.microsoft.com/office/powerpoint/2010/main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Nesting Collections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Nest a collection under</a:t>
            </a:r>
            <a:br>
              <a:rPr lang="en-US" dirty="0" smtClean="0"/>
            </a:br>
            <a:r>
              <a:rPr lang="en-US" dirty="0" smtClean="0"/>
              <a:t>another collection</a:t>
            </a:r>
          </a:p>
          <a:p>
            <a:endParaRPr lang="en-US" b="1" dirty="0"/>
          </a:p>
          <a:p>
            <a:r>
              <a:rPr lang="en-US" dirty="0" smtClean="0"/>
              <a:t>Not all templates support</a:t>
            </a:r>
            <a:br>
              <a:rPr lang="en-US" dirty="0" smtClean="0"/>
            </a:br>
            <a:r>
              <a:rPr lang="en-US" dirty="0" smtClean="0"/>
              <a:t>nested</a:t>
            </a:r>
            <a:r>
              <a:rPr lang="en-US" dirty="0"/>
              <a:t> </a:t>
            </a:r>
            <a:r>
              <a:rPr lang="en-US" dirty="0" smtClean="0"/>
              <a:t>collections</a:t>
            </a:r>
          </a:p>
          <a:p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2932" y="1749424"/>
            <a:ext cx="10402135" cy="768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014784"/>
      </p:ext>
    </p:extLst>
  </p:cSld>
  <p:clrMapOvr>
    <a:masterClrMapping/>
  </p:clrMapOvr>
  <p:transition xmlns:p14="http://schemas.microsoft.com/office/powerpoint/2010/main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457200" indent="-457200"/>
            <a:r>
              <a:rPr lang="en-US" dirty="0"/>
              <a:t>Setting </a:t>
            </a:r>
            <a:r>
              <a:rPr lang="en-US" dirty="0" smtClean="0"/>
              <a:t>Site </a:t>
            </a:r>
            <a:r>
              <a:rPr lang="en-US" dirty="0"/>
              <a:t>Properties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84589"/>
      </p:ext>
    </p:extLst>
  </p:cSld>
  <p:clrMapOvr>
    <a:masterClrMapping/>
  </p:clrMapOvr>
  <p:transition xmlns:p14="http://schemas.microsoft.com/office/powerpoint/2010/main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the </a:t>
            </a:r>
            <a:r>
              <a:rPr lang="en-US" b="1" dirty="0" smtClean="0"/>
              <a:t>Styles</a:t>
            </a:r>
            <a:r>
              <a:rPr lang="en-US" dirty="0" smtClean="0"/>
              <a:t> icon</a:t>
            </a:r>
          </a:p>
          <a:p>
            <a:r>
              <a:rPr lang="en-US" dirty="0" smtClean="0"/>
              <a:t>Change:</a:t>
            </a:r>
          </a:p>
          <a:p>
            <a:pPr lvl="1"/>
            <a:r>
              <a:rPr lang="en-US" dirty="0" smtClean="0"/>
              <a:t>Theme</a:t>
            </a:r>
          </a:p>
          <a:p>
            <a:pPr lvl="1"/>
            <a:r>
              <a:rPr lang="en-US" dirty="0" smtClean="0"/>
              <a:t>Color</a:t>
            </a:r>
          </a:p>
          <a:p>
            <a:pPr lvl="1"/>
            <a:r>
              <a:rPr lang="en-US" dirty="0" smtClean="0"/>
              <a:t>Fonts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908" y="1749425"/>
            <a:ext cx="38227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60628"/>
      </p:ext>
    </p:extLst>
  </p:cSld>
  <p:clrMapOvr>
    <a:masterClrMapping/>
  </p:clrMapOvr>
  <p:transition xmlns:p14="http://schemas.microsoft.com/office/powerpoint/2010/main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Social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the </a:t>
            </a:r>
            <a:r>
              <a:rPr lang="en-US" b="1" dirty="0" smtClean="0"/>
              <a:t>Social Settings </a:t>
            </a:r>
            <a:r>
              <a:rPr lang="en-US" dirty="0" smtClean="0"/>
              <a:t>icon</a:t>
            </a:r>
          </a:p>
          <a:p>
            <a:endParaRPr lang="en-US" dirty="0" smtClean="0"/>
          </a:p>
          <a:p>
            <a:r>
              <a:rPr lang="en-US" dirty="0" smtClean="0"/>
              <a:t>Video Sharing</a:t>
            </a:r>
          </a:p>
          <a:p>
            <a:endParaRPr lang="en-US" dirty="0" smtClean="0"/>
          </a:p>
          <a:p>
            <a:r>
              <a:rPr lang="en-US" dirty="0" smtClean="0"/>
              <a:t>Stay Connected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38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665" y="1676400"/>
            <a:ext cx="3911600" cy="638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39161"/>
      </p:ext>
    </p:extLst>
  </p:cSld>
  <p:clrMapOvr>
    <a:masterClrMapping/>
  </p:clrMapOvr>
  <p:transition xmlns:p14="http://schemas.microsoft.com/office/powerpoint/2010/main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285" y="2654602"/>
            <a:ext cx="7233643" cy="53082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Video Sharing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Video Sharing settings allow viewers to share your videos out to social media sites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5844" y="5675545"/>
            <a:ext cx="8168427" cy="356688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5178429" y="5431887"/>
            <a:ext cx="9421066" cy="1568738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400932"/>
      </p:ext>
    </p:extLst>
  </p:cSld>
  <p:clrMapOvr>
    <a:masterClrMapping/>
  </p:clrMapOvr>
  <p:transition xmlns:p14="http://schemas.microsoft.com/office/powerpoint/2010/main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Gallery?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Brightcove Gallery enables marketers to create engaging video portal experiences with best practices for SEO, responsive design, social sharing and conversion all in a single solution that can be implemented and updated in just </a:t>
            </a:r>
            <a:r>
              <a:rPr lang="en-US" dirty="0" smtClean="0"/>
              <a:t>minutes</a:t>
            </a:r>
          </a:p>
          <a:p>
            <a:endParaRPr lang="en-US" dirty="0" smtClean="0"/>
          </a:p>
          <a:p>
            <a:r>
              <a:rPr lang="en-US" dirty="0" smtClean="0"/>
              <a:t>Integrates closely with Video Cloud</a:t>
            </a:r>
          </a:p>
          <a:p>
            <a:r>
              <a:rPr lang="en-US" dirty="0"/>
              <a:t>All of the pages have a unique, addressable URL, and include video site maps and Schema.org </a:t>
            </a:r>
            <a:r>
              <a:rPr lang="en-US" dirty="0" smtClean="0"/>
              <a:t>tags</a:t>
            </a:r>
          </a:p>
          <a:p>
            <a:r>
              <a:rPr lang="en-US" dirty="0" smtClean="0"/>
              <a:t>No technical resources required</a:t>
            </a:r>
          </a:p>
          <a:p>
            <a:r>
              <a:rPr lang="en-US" dirty="0" smtClean="0"/>
              <a:t>Over 100 out-of-the-box templates</a:t>
            </a:r>
          </a:p>
          <a:p>
            <a:r>
              <a:rPr lang="en-US" dirty="0" smtClean="0"/>
              <a:t>Responsive design looks great on any device</a:t>
            </a:r>
          </a:p>
          <a:p>
            <a:r>
              <a:rPr lang="en-US" dirty="0" smtClean="0"/>
              <a:t>Social sharing features to drive more traffic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74920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532" y="2478045"/>
            <a:ext cx="5520981" cy="66569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Stay Connected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Stay Connected settings provide viewers with easy access to your social media sites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40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6667" y="3201505"/>
            <a:ext cx="6002156" cy="637499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196592" y="5143751"/>
            <a:ext cx="6112701" cy="3991211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705940"/>
      </p:ext>
    </p:extLst>
  </p:cSld>
  <p:clrMapOvr>
    <a:masterClrMapping/>
  </p:clrMapOvr>
  <p:transition xmlns:p14="http://schemas.microsoft.com/office/powerpoint/2010/main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Discovery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the </a:t>
            </a:r>
            <a:r>
              <a:rPr lang="en-US" b="1" dirty="0" smtClean="0"/>
              <a:t>Discovery</a:t>
            </a:r>
            <a:r>
              <a:rPr lang="en-US" dirty="0" smtClean="0"/>
              <a:t> icon</a:t>
            </a:r>
          </a:p>
          <a:p>
            <a:endParaRPr lang="en-US" dirty="0" smtClean="0"/>
          </a:p>
          <a:p>
            <a:r>
              <a:rPr lang="en-US" dirty="0" smtClean="0"/>
              <a:t>Site Description</a:t>
            </a:r>
          </a:p>
          <a:p>
            <a:endParaRPr lang="en-US" dirty="0" smtClean="0"/>
          </a:p>
          <a:p>
            <a:r>
              <a:rPr lang="en-US" dirty="0" smtClean="0"/>
              <a:t>Site </a:t>
            </a:r>
            <a:r>
              <a:rPr lang="en-US" dirty="0" smtClean="0"/>
              <a:t>Search</a:t>
            </a:r>
          </a:p>
          <a:p>
            <a:endParaRPr lang="en-US" dirty="0"/>
          </a:p>
          <a:p>
            <a:r>
              <a:rPr lang="en-US" dirty="0" smtClean="0"/>
              <a:t>Site Map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41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044" y="1905000"/>
            <a:ext cx="3200400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686622"/>
      </p:ext>
    </p:extLst>
  </p:cSld>
  <p:clrMapOvr>
    <a:masterClrMapping/>
  </p:clrMapOvr>
  <p:transition xmlns:p14="http://schemas.microsoft.com/office/powerpoint/2010/main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3880" y="779286"/>
            <a:ext cx="6038514" cy="84631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Site Description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the site name, description and </a:t>
            </a:r>
            <a:r>
              <a:rPr lang="en-US" dirty="0" smtClean="0"/>
              <a:t>keywords</a:t>
            </a:r>
            <a:endParaRPr lang="en-US" dirty="0" smtClean="0"/>
          </a:p>
          <a:p>
            <a:r>
              <a:rPr lang="en-US" dirty="0"/>
              <a:t>N</a:t>
            </a:r>
            <a:r>
              <a:rPr lang="en-US" dirty="0" smtClean="0"/>
              <a:t>ame</a:t>
            </a:r>
            <a:endParaRPr lang="en-US" dirty="0" smtClean="0"/>
          </a:p>
          <a:p>
            <a:pPr lvl="1"/>
            <a:r>
              <a:rPr lang="en-US" dirty="0" smtClean="0"/>
              <a:t>Appears in browser title</a:t>
            </a:r>
          </a:p>
          <a:p>
            <a:pPr lvl="1"/>
            <a:r>
              <a:rPr lang="en-US" dirty="0"/>
              <a:t>Added to site </a:t>
            </a:r>
            <a:r>
              <a:rPr lang="en-US" dirty="0" smtClean="0"/>
              <a:t>thumbnail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Site Description</a:t>
            </a:r>
          </a:p>
          <a:p>
            <a:pPr lvl="1"/>
            <a:r>
              <a:rPr lang="en-US" dirty="0" smtClean="0"/>
              <a:t>Added to site </a:t>
            </a:r>
            <a:r>
              <a:rPr lang="en-US" dirty="0" smtClean="0"/>
              <a:t>thumbnail</a:t>
            </a:r>
          </a:p>
          <a:p>
            <a:pPr lvl="1"/>
            <a:endParaRPr lang="en-US" dirty="0"/>
          </a:p>
          <a:p>
            <a:r>
              <a:rPr lang="en-US" dirty="0" smtClean="0"/>
              <a:t>Keywords</a:t>
            </a:r>
          </a:p>
          <a:p>
            <a:pPr lvl="1"/>
            <a:r>
              <a:rPr lang="en-US" dirty="0"/>
              <a:t>Added to &lt;meta  name=“keywords”&gt; for page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Meta tags</a:t>
            </a:r>
          </a:p>
          <a:p>
            <a:pPr lvl="1"/>
            <a:r>
              <a:rPr lang="en-US" dirty="0"/>
              <a:t>Used to add additional meta tags for the site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2196" y="6509728"/>
            <a:ext cx="4959010" cy="2953727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10893537" y="2625613"/>
            <a:ext cx="4105811" cy="4034831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0229085" y="3644421"/>
            <a:ext cx="4572717" cy="4723468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53531"/>
      </p:ext>
    </p:extLst>
  </p:cSld>
  <p:clrMapOvr>
    <a:masterClrMapping/>
  </p:clrMapOvr>
  <p:transition xmlns:p14="http://schemas.microsoft.com/office/powerpoint/2010/main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337" y="5172781"/>
            <a:ext cx="5098660" cy="40696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Site Search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Enable the ability for users to search the site</a:t>
            </a:r>
          </a:p>
          <a:p>
            <a:r>
              <a:rPr lang="en-US" dirty="0"/>
              <a:t>Include Tag – videos must also have this tag</a:t>
            </a:r>
            <a:br>
              <a:rPr lang="en-US" dirty="0"/>
            </a:br>
            <a:r>
              <a:rPr lang="en-US" dirty="0"/>
              <a:t>to be returned in search results</a:t>
            </a:r>
          </a:p>
          <a:p>
            <a:r>
              <a:rPr lang="en-US" dirty="0" smtClean="0"/>
              <a:t>Exclude </a:t>
            </a:r>
            <a:r>
              <a:rPr lang="en-US" dirty="0"/>
              <a:t>Tag – videos </a:t>
            </a:r>
            <a:r>
              <a:rPr lang="en-US" dirty="0" smtClean="0"/>
              <a:t>with this tag will be</a:t>
            </a:r>
            <a:br>
              <a:rPr lang="en-US" dirty="0" smtClean="0"/>
            </a:br>
            <a:r>
              <a:rPr lang="en-US" dirty="0" smtClean="0"/>
              <a:t>excluded from search results</a:t>
            </a:r>
          </a:p>
          <a:p>
            <a:r>
              <a:rPr lang="en-US" dirty="0" smtClean="0"/>
              <a:t>Only a single tag is supported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43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5921" y="2818690"/>
            <a:ext cx="6683781" cy="4953462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090176" y="6448778"/>
            <a:ext cx="11050417" cy="215988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496734"/>
      </p:ext>
    </p:extLst>
  </p:cSld>
  <p:clrMapOvr>
    <a:masterClrMapping/>
  </p:clrMapOvr>
  <p:transition xmlns:p14="http://schemas.microsoft.com/office/powerpoint/2010/main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Site Map and Search Feed URLs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Site map </a:t>
            </a:r>
            <a:r>
              <a:rPr lang="en-US" dirty="0" smtClean="0"/>
              <a:t>can </a:t>
            </a:r>
            <a:r>
              <a:rPr lang="en-US" dirty="0"/>
              <a:t>be downloaded and submitted to search engines</a:t>
            </a:r>
            <a:endParaRPr lang="en-US" dirty="0" smtClean="0"/>
          </a:p>
          <a:p>
            <a:r>
              <a:rPr lang="en-US" dirty="0" smtClean="0"/>
              <a:t>Search feed can </a:t>
            </a:r>
            <a:r>
              <a:rPr lang="en-US" dirty="0"/>
              <a:t>be used by most search engine software as a way to add Gallery content to search </a:t>
            </a:r>
            <a:r>
              <a:rPr lang="en-US" dirty="0" smtClean="0"/>
              <a:t>results</a:t>
            </a:r>
          </a:p>
          <a:p>
            <a:r>
              <a:rPr lang="en-US" dirty="0" smtClean="0"/>
              <a:t>Links are not active until the site has been published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44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1810" y="4571647"/>
            <a:ext cx="8394700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823731"/>
      </p:ext>
    </p:extLst>
  </p:cSld>
  <p:clrMapOvr>
    <a:masterClrMapping/>
  </p:clrMapOvr>
  <p:transition xmlns:p14="http://schemas.microsoft.com/office/powerpoint/2010/main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General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the </a:t>
            </a:r>
            <a:r>
              <a:rPr lang="en-US" b="1" dirty="0" smtClean="0"/>
              <a:t>Settings </a:t>
            </a:r>
            <a:r>
              <a:rPr lang="en-US" dirty="0" smtClean="0"/>
              <a:t>icon</a:t>
            </a:r>
          </a:p>
          <a:p>
            <a:endParaRPr lang="en-US" dirty="0" smtClean="0"/>
          </a:p>
          <a:p>
            <a:r>
              <a:rPr lang="en-US" dirty="0" smtClean="0"/>
              <a:t>URL</a:t>
            </a:r>
          </a:p>
          <a:p>
            <a:r>
              <a:rPr lang="en-US" dirty="0" smtClean="0"/>
              <a:t>Lead Form</a:t>
            </a:r>
            <a:endParaRPr lang="en-US" dirty="0"/>
          </a:p>
          <a:p>
            <a:r>
              <a:rPr lang="en-US" dirty="0" smtClean="0"/>
              <a:t>Add-Ons</a:t>
            </a:r>
            <a:endParaRPr lang="en-US" dirty="0"/>
          </a:p>
          <a:p>
            <a:r>
              <a:rPr lang="en-US" dirty="0" smtClean="0"/>
              <a:t>Custom</a:t>
            </a:r>
          </a:p>
          <a:p>
            <a:r>
              <a:rPr lang="en-US" dirty="0" smtClean="0"/>
              <a:t>Header</a:t>
            </a:r>
          </a:p>
          <a:p>
            <a:r>
              <a:rPr lang="en-US" dirty="0" smtClean="0"/>
              <a:t>Footer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1865" y="1911090"/>
            <a:ext cx="3492500" cy="704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32424"/>
      </p:ext>
    </p:extLst>
  </p:cSld>
  <p:clrMapOvr>
    <a:masterClrMapping/>
  </p:clrMapOvr>
  <p:transition xmlns:p14="http://schemas.microsoft.com/office/powerpoint/2010/main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URL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to access the site using a custom domain</a:t>
            </a:r>
          </a:p>
          <a:p>
            <a:endParaRPr lang="en-US" dirty="0" smtClean="0"/>
          </a:p>
          <a:p>
            <a:r>
              <a:rPr lang="en-US" dirty="0" smtClean="0"/>
              <a:t>To use a custom domain you must:</a:t>
            </a:r>
          </a:p>
          <a:p>
            <a:pPr lvl="1"/>
            <a:r>
              <a:rPr lang="en-US" dirty="0" smtClean="0"/>
              <a:t>Configure the domain settings in Gallery</a:t>
            </a:r>
          </a:p>
          <a:p>
            <a:pPr lvl="1"/>
            <a:r>
              <a:rPr lang="en-US" dirty="0" smtClean="0"/>
              <a:t>Configure a CNAME record for the</a:t>
            </a:r>
            <a:br>
              <a:rPr lang="en-US" dirty="0" smtClean="0"/>
            </a:br>
            <a:r>
              <a:rPr lang="en-US" dirty="0" smtClean="0"/>
              <a:t>domain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46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92935" y="7047242"/>
            <a:ext cx="3703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2">
                    <a:lumMod val="10000"/>
                  </a:schemeClr>
                </a:solidFill>
              </a:rPr>
              <a:t>Domain to access the site at</a:t>
            </a: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3234" y="3667125"/>
            <a:ext cx="8394700" cy="509270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6104961" y="7047242"/>
            <a:ext cx="2508273" cy="215852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5196952"/>
      </p:ext>
    </p:extLst>
  </p:cSld>
  <p:clrMapOvr>
    <a:masterClrMapping/>
  </p:clrMapOvr>
  <p:transition xmlns:p14="http://schemas.microsoft.com/office/powerpoint/2010/main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a CNAME record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 will be different depending on the domain registrar</a:t>
            </a:r>
          </a:p>
          <a:p>
            <a:r>
              <a:rPr lang="en-US" dirty="0" smtClean="0"/>
              <a:t>Example:</a:t>
            </a:r>
          </a:p>
          <a:p>
            <a:pPr lvl="1"/>
            <a:r>
              <a:rPr lang="en-US" dirty="0" smtClean="0"/>
              <a:t>To host site at videos.mysite.com</a:t>
            </a:r>
          </a:p>
          <a:p>
            <a:pPr lvl="1"/>
            <a:r>
              <a:rPr lang="en-US" dirty="0" smtClean="0"/>
              <a:t>Set </a:t>
            </a:r>
            <a:r>
              <a:rPr lang="en-US" b="1" dirty="0" smtClean="0"/>
              <a:t>Host</a:t>
            </a:r>
            <a:r>
              <a:rPr lang="en-US" dirty="0" smtClean="0"/>
              <a:t> to videos</a:t>
            </a:r>
          </a:p>
          <a:p>
            <a:pPr lvl="1"/>
            <a:r>
              <a:rPr lang="en-US" dirty="0" smtClean="0"/>
              <a:t>Set </a:t>
            </a:r>
            <a:r>
              <a:rPr lang="en-US" b="1" dirty="0" smtClean="0"/>
              <a:t>Points To </a:t>
            </a:r>
            <a:r>
              <a:rPr lang="en-US" dirty="0" smtClean="0"/>
              <a:t>to the Gallery site URL</a:t>
            </a:r>
          </a:p>
          <a:p>
            <a:pPr lvl="2"/>
            <a:r>
              <a:rPr lang="en-US" dirty="0" smtClean="0"/>
              <a:t>Site URL appears with the site thumbnail</a:t>
            </a:r>
          </a:p>
          <a:p>
            <a:r>
              <a:rPr lang="en-US" dirty="0" smtClean="0"/>
              <a:t>DNS changes may take up to 48 hours to appear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3918" y="2606693"/>
            <a:ext cx="4974905" cy="2603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3202" y="6176736"/>
            <a:ext cx="8724900" cy="23876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8132521" y="4511584"/>
            <a:ext cx="5926715" cy="3141400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519695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Lead Form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lead form to capture</a:t>
            </a:r>
            <a:br>
              <a:rPr lang="en-US" dirty="0" smtClean="0"/>
            </a:br>
            <a:r>
              <a:rPr lang="en-US" dirty="0" smtClean="0"/>
              <a:t>viewer information as videos</a:t>
            </a:r>
            <a:br>
              <a:rPr lang="en-US" dirty="0" smtClean="0"/>
            </a:br>
            <a:r>
              <a:rPr lang="en-US" dirty="0" smtClean="0"/>
              <a:t>play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48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0512" y="762000"/>
            <a:ext cx="4365593" cy="84860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8823" y="3164776"/>
            <a:ext cx="63500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22157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Add-On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Provides the ability to</a:t>
            </a:r>
            <a:br>
              <a:rPr lang="en-US" dirty="0" smtClean="0"/>
            </a:br>
            <a:r>
              <a:rPr lang="en-US" dirty="0" smtClean="0"/>
              <a:t>integrate with third-party</a:t>
            </a:r>
            <a:br>
              <a:rPr lang="en-US" dirty="0" smtClean="0"/>
            </a:br>
            <a:r>
              <a:rPr lang="en-US" dirty="0" smtClean="0"/>
              <a:t>applications</a:t>
            </a:r>
          </a:p>
          <a:p>
            <a:endParaRPr lang="en-US" dirty="0"/>
          </a:p>
          <a:p>
            <a:r>
              <a:rPr lang="en-US" dirty="0" smtClean="0"/>
              <a:t>Not all templates support</a:t>
            </a:r>
            <a:br>
              <a:rPr lang="en-US" dirty="0" smtClean="0"/>
            </a:br>
            <a:r>
              <a:rPr lang="en-US" dirty="0" smtClean="0"/>
              <a:t>all the add-ons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0513" y="1092200"/>
            <a:ext cx="8369300" cy="75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461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the Gallery Module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059" y="1749425"/>
            <a:ext cx="10937498" cy="712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9480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ustom JavaScript or CSS files</a:t>
            </a:r>
            <a:br>
              <a:rPr lang="en-US" dirty="0" smtClean="0"/>
            </a:br>
            <a:r>
              <a:rPr lang="en-US" dirty="0" smtClean="0"/>
              <a:t>can be used to customize</a:t>
            </a:r>
            <a:br>
              <a:rPr lang="en-US" dirty="0" smtClean="0"/>
            </a:br>
            <a:r>
              <a:rPr lang="en-US" dirty="0" smtClean="0"/>
              <a:t>the site</a:t>
            </a:r>
          </a:p>
          <a:p>
            <a:endParaRPr lang="en-US" dirty="0"/>
          </a:p>
          <a:p>
            <a:r>
              <a:rPr lang="en-US" dirty="0" smtClean="0"/>
              <a:t>A custom player for the site can</a:t>
            </a:r>
            <a:br>
              <a:rPr lang="en-US" dirty="0" smtClean="0"/>
            </a:br>
            <a:r>
              <a:rPr lang="en-US" dirty="0" smtClean="0"/>
              <a:t>be selected</a:t>
            </a:r>
          </a:p>
          <a:p>
            <a:pPr lvl="1"/>
            <a:r>
              <a:rPr lang="en-US" dirty="0" smtClean="0"/>
              <a:t>This player overrides the player</a:t>
            </a:r>
            <a:br>
              <a:rPr lang="en-US" dirty="0" smtClean="0"/>
            </a:br>
            <a:r>
              <a:rPr lang="en-US" dirty="0" smtClean="0"/>
              <a:t>selected at the account level</a:t>
            </a:r>
          </a:p>
          <a:p>
            <a:endParaRPr lang="en-US" dirty="0" smtClean="0"/>
          </a:p>
          <a:p>
            <a:r>
              <a:rPr lang="en-US" dirty="0" smtClean="0"/>
              <a:t>Enable HTML fallback for the site</a:t>
            </a:r>
          </a:p>
          <a:p>
            <a:endParaRPr lang="en-US" dirty="0"/>
          </a:p>
          <a:p>
            <a:r>
              <a:rPr lang="en-US" dirty="0" smtClean="0"/>
              <a:t>Show related link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50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673" y="860776"/>
            <a:ext cx="7373181" cy="855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196952"/>
      </p:ext>
    </p:extLst>
  </p:cSld>
  <p:clrMapOvr>
    <a:masterClrMapping/>
  </p:clrMapOvr>
  <p:transition xmlns:p14="http://schemas.microsoft.com/office/powerpoint/2010/main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Header and Footer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HTML to use for the </a:t>
            </a:r>
            <a:r>
              <a:rPr lang="en-US" dirty="0" smtClean="0"/>
              <a:t>site </a:t>
            </a:r>
            <a:br>
              <a:rPr lang="en-US" dirty="0" smtClean="0"/>
            </a:br>
            <a:r>
              <a:rPr lang="en-US" dirty="0" smtClean="0"/>
              <a:t>header</a:t>
            </a:r>
            <a:r>
              <a:rPr lang="en-US" dirty="0"/>
              <a:t> </a:t>
            </a:r>
            <a:r>
              <a:rPr lang="en-US" dirty="0" smtClean="0"/>
              <a:t>and</a:t>
            </a:r>
            <a:r>
              <a:rPr lang="en-US" dirty="0"/>
              <a:t>/or </a:t>
            </a:r>
            <a:r>
              <a:rPr lang="en-US" dirty="0" smtClean="0"/>
              <a:t>footer</a:t>
            </a:r>
          </a:p>
          <a:p>
            <a:endParaRPr lang="en-US" dirty="0"/>
          </a:p>
          <a:p>
            <a:r>
              <a:rPr lang="en-US" dirty="0"/>
              <a:t>Provides the ability to </a:t>
            </a:r>
            <a:r>
              <a:rPr lang="en-US" dirty="0" smtClean="0"/>
              <a:t>customize</a:t>
            </a:r>
            <a:br>
              <a:rPr lang="en-US" dirty="0" smtClean="0"/>
            </a:br>
            <a:r>
              <a:rPr lang="en-US" dirty="0" smtClean="0"/>
              <a:t>your </a:t>
            </a:r>
            <a:r>
              <a:rPr lang="en-US" dirty="0"/>
              <a:t>Gallery site so it more </a:t>
            </a:r>
            <a:r>
              <a:rPr lang="en-US" dirty="0" smtClean="0"/>
              <a:t>closely</a:t>
            </a:r>
            <a:br>
              <a:rPr lang="en-US" dirty="0" smtClean="0"/>
            </a:br>
            <a:r>
              <a:rPr lang="en-US" dirty="0" smtClean="0"/>
              <a:t>matches </a:t>
            </a:r>
            <a:r>
              <a:rPr lang="en-US" dirty="0"/>
              <a:t>the look and feel </a:t>
            </a:r>
            <a:r>
              <a:rPr lang="en-US" dirty="0" smtClean="0"/>
              <a:t>of</a:t>
            </a:r>
            <a:br>
              <a:rPr lang="en-US" dirty="0" smtClean="0"/>
            </a:br>
            <a:r>
              <a:rPr lang="en-US" dirty="0" smtClean="0"/>
              <a:t>your </a:t>
            </a:r>
            <a:r>
              <a:rPr lang="en-US" dirty="0"/>
              <a:t>corporate sites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51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053" y="2161822"/>
            <a:ext cx="842010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322264"/>
      </p:ext>
    </p:extLst>
  </p:cSld>
  <p:clrMapOvr>
    <a:masterClrMapping/>
  </p:clrMapOvr>
  <p:transition xmlns:p14="http://schemas.microsoft.com/office/powerpoint/2010/main"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Previewing </a:t>
            </a:r>
            <a:r>
              <a:rPr lang="en-US" dirty="0"/>
              <a:t>&amp; Publishing a Site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63405"/>
      </p:ext>
    </p:extLst>
  </p:cSld>
  <p:clrMapOvr>
    <a:masterClrMapping/>
  </p:clrMapOvr>
  <p:transition xmlns:p14="http://schemas.microsoft.com/office/powerpoint/2010/main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Previewing a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PREVIEW from Gallery homepage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Hover over the site thumbnail and click </a:t>
            </a:r>
            <a:r>
              <a:rPr lang="en-US" b="1" dirty="0" smtClean="0"/>
              <a:t>Preview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Click </a:t>
            </a:r>
            <a:r>
              <a:rPr lang="en-US" b="1" dirty="0" smtClean="0"/>
              <a:t>Preview &amp; Publish </a:t>
            </a:r>
            <a:r>
              <a:rPr lang="en-US" dirty="0" smtClean="0"/>
              <a:t>inside of the Gallery Site Editor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53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2140" y="2316335"/>
            <a:ext cx="3124200" cy="3937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3447" y="1903585"/>
            <a:ext cx="1549400" cy="825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1774" y="7286978"/>
            <a:ext cx="23622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240371"/>
      </p:ext>
    </p:extLst>
  </p:cSld>
  <p:clrMapOvr>
    <a:masterClrMapping/>
  </p:clrMapOvr>
  <p:transition xmlns:p14="http://schemas.microsoft.com/office/powerpoint/2010/main"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</a:t>
            </a:r>
            <a:r>
              <a:rPr lang="en-US" b="1" dirty="0" smtClean="0"/>
              <a:t>Publish</a:t>
            </a:r>
            <a:r>
              <a:rPr lang="en-US" dirty="0" smtClean="0"/>
              <a:t> from Gallery homepage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Hover over the site thumbnail and click </a:t>
            </a:r>
            <a:r>
              <a:rPr lang="en-US" b="1" dirty="0" smtClean="0"/>
              <a:t>Publish Site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Click </a:t>
            </a:r>
            <a:r>
              <a:rPr lang="en-US" b="1" dirty="0" smtClean="0"/>
              <a:t>Preview &amp; Publish </a:t>
            </a:r>
            <a:r>
              <a:rPr lang="en-US" dirty="0" smtClean="0"/>
              <a:t>inside of the Gallery Site Editor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54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1200" y="2309875"/>
            <a:ext cx="3124200" cy="387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803" y="1316567"/>
            <a:ext cx="2286000" cy="1689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0300" y="7343422"/>
            <a:ext cx="23622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002272"/>
      </p:ext>
    </p:extLst>
  </p:cSld>
  <p:clrMapOvr>
    <a:masterClrMapping/>
  </p:clrMapOvr>
  <p:transition xmlns:p14="http://schemas.microsoft.com/office/powerpoint/2010/main"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Publishing a site generates a static URL for the site so viewers can access it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150" y="2456744"/>
            <a:ext cx="7200900" cy="3670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5758" y="3112911"/>
            <a:ext cx="70993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467203"/>
      </p:ext>
    </p:extLst>
  </p:cSld>
  <p:clrMapOvr>
    <a:masterClrMapping/>
  </p:clrMapOvr>
  <p:transition xmlns:p14="http://schemas.microsoft.com/office/powerpoint/2010/main"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make any changes to the site, make sure to republish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665" y="3500967"/>
            <a:ext cx="70739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547293"/>
      </p:ext>
    </p:extLst>
  </p:cSld>
  <p:clrMapOvr>
    <a:masterClrMapping/>
  </p:clrMapOvr>
  <p:transition xmlns:p14="http://schemas.microsoft.com/office/powerpoint/2010/main"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Gallery Reports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047762"/>
      </p:ext>
    </p:extLst>
  </p:cSld>
  <p:clrMapOvr>
    <a:masterClrMapping/>
  </p:clrMapOvr>
  <p:transition xmlns:p14="http://schemas.microsoft.com/office/powerpoint/2010/main"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Gallery Reports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lead form data</a:t>
            </a:r>
          </a:p>
          <a:p>
            <a:endParaRPr lang="en-US" dirty="0"/>
          </a:p>
          <a:p>
            <a:r>
              <a:rPr lang="en-US" dirty="0" smtClean="0"/>
              <a:t>You must be an Administrator to</a:t>
            </a:r>
            <a:br>
              <a:rPr lang="en-US" dirty="0" smtClean="0"/>
            </a:br>
            <a:r>
              <a:rPr lang="en-US" dirty="0" smtClean="0"/>
              <a:t>download data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58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433" y="1749425"/>
            <a:ext cx="7505720" cy="726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73426"/>
      </p:ext>
    </p:extLst>
  </p:cSld>
  <p:clrMapOvr>
    <a:masterClrMapping/>
  </p:clrMapOvr>
  <p:transition xmlns:p14="http://schemas.microsoft.com/office/powerpoint/2010/main"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046877"/>
      </p:ext>
    </p:extLst>
  </p:cSld>
  <p:clrMapOvr>
    <a:masterClrMapping/>
  </p:clrMapOvr>
  <p:transition xmlns:p14="http://schemas.microsoft.com/office/powerpoint/2010/main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Before You Get Started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3967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Training and Quick Start </a:t>
            </a:r>
            <a:r>
              <a:rPr lang="en-US" dirty="0"/>
              <a:t>G</a:t>
            </a:r>
            <a:r>
              <a:rPr lang="en-US" dirty="0" smtClean="0"/>
              <a:t>uide</a:t>
            </a:r>
            <a:endParaRPr lang="en-US" dirty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41347" y="1911090"/>
            <a:ext cx="15877477" cy="6202364"/>
          </a:xfrm>
          <a:prstGeom prst="rect">
            <a:avLst/>
          </a:prstGeom>
        </p:spPr>
        <p:txBody>
          <a:bodyPr lIns="154707" tIns="77354" rIns="154707" bIns="77354"/>
          <a:lstStyle>
            <a:lvl1pPr marL="161373" indent="-161373" algn="l" defTabSz="456910" rtl="0" eaLnBrk="1" fontAlgn="base" hangingPunct="1">
              <a:spcBef>
                <a:spcPts val="355"/>
              </a:spcBef>
              <a:spcAft>
                <a:spcPct val="0"/>
              </a:spcAft>
              <a:buSzPct val="80000"/>
              <a:buBlip>
                <a:blip r:embed="rId3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448466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999197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40000"/>
              <a:buBlip>
                <a:blip r:embed="rId5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599653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40000"/>
              <a:buBlip>
                <a:blip r:embed="rId5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4pPr>
            <a:lvl5pPr marL="2056562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40000"/>
              <a:buBlip>
                <a:blip r:embed="rId5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5pPr>
            <a:lvl6pPr marL="2514381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41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01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62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0775" indent="-480775" defTabSz="1547073">
              <a:lnSpc>
                <a:spcPct val="90000"/>
              </a:lnSpc>
            </a:pPr>
            <a:r>
              <a:rPr lang="en-US" sz="3000" dirty="0" smtClean="0"/>
              <a:t>Gallery </a:t>
            </a:r>
            <a:r>
              <a:rPr lang="en-US" sz="3000" dirty="0"/>
              <a:t>Essentials Training On-Demand</a:t>
            </a:r>
          </a:p>
          <a:p>
            <a:pPr marL="966508" lvl="1" indent="-480775" defTabSz="1547073">
              <a:lnSpc>
                <a:spcPct val="90000"/>
              </a:lnSpc>
            </a:pPr>
            <a:r>
              <a:rPr lang="en-US" sz="3000" dirty="0"/>
              <a:t>Recorded version of </a:t>
            </a:r>
            <a:r>
              <a:rPr lang="en-US" sz="3000" dirty="0" smtClean="0"/>
              <a:t>Gallery Essentials </a:t>
            </a:r>
            <a:r>
              <a:rPr lang="en-US" sz="3000" dirty="0"/>
              <a:t>training</a:t>
            </a:r>
          </a:p>
          <a:p>
            <a:pPr marL="966508" lvl="1" indent="-480775" defTabSz="1547073">
              <a:lnSpc>
                <a:spcPct val="90000"/>
              </a:lnSpc>
            </a:pPr>
            <a:r>
              <a:rPr lang="en-US" sz="3000" dirty="0">
                <a:hlinkClick r:id="rId6"/>
              </a:rPr>
              <a:t>http://bit.ly/</a:t>
            </a:r>
            <a:r>
              <a:rPr lang="en-US" sz="3000" dirty="0" err="1">
                <a:hlinkClick r:id="rId6"/>
              </a:rPr>
              <a:t>bcgallery</a:t>
            </a:r>
            <a:endParaRPr lang="en-US" sz="3000" dirty="0"/>
          </a:p>
          <a:p>
            <a:pPr marL="485733" lvl="1" indent="0" defTabSz="1547073">
              <a:lnSpc>
                <a:spcPct val="90000"/>
              </a:lnSpc>
              <a:buNone/>
            </a:pPr>
            <a:endParaRPr lang="en-US" sz="3000" dirty="0"/>
          </a:p>
          <a:p>
            <a:pPr marL="480775" indent="-480775" defTabSz="1547073">
              <a:lnSpc>
                <a:spcPct val="90000"/>
              </a:lnSpc>
            </a:pPr>
            <a:r>
              <a:rPr lang="en-US" sz="3000" dirty="0"/>
              <a:t>Quick Start to </a:t>
            </a:r>
            <a:r>
              <a:rPr lang="en-US" sz="3000" dirty="0" smtClean="0"/>
              <a:t>Gallery</a:t>
            </a:r>
            <a:endParaRPr lang="en-US" sz="3000" dirty="0"/>
          </a:p>
          <a:p>
            <a:pPr marL="966508" lvl="1" indent="-480775" defTabSz="1547073">
              <a:lnSpc>
                <a:spcPct val="90000"/>
              </a:lnSpc>
            </a:pPr>
            <a:r>
              <a:rPr lang="en-US" sz="3000" dirty="0"/>
              <a:t>Set of hands on steps you can work through on your own to </a:t>
            </a:r>
            <a:r>
              <a:rPr lang="en-US" sz="3000" dirty="0" smtClean="0"/>
              <a:t>build a Gallery site</a:t>
            </a:r>
            <a:endParaRPr lang="en-US" sz="3000" dirty="0"/>
          </a:p>
          <a:p>
            <a:pPr marL="966508" lvl="1" indent="-480775" defTabSz="1547073">
              <a:lnSpc>
                <a:spcPct val="90000"/>
              </a:lnSpc>
            </a:pPr>
            <a:r>
              <a:rPr lang="en-US" sz="3000" dirty="0">
                <a:hlinkClick r:id="rId7"/>
              </a:rPr>
              <a:t>http://bit.ly/</a:t>
            </a:r>
            <a:r>
              <a:rPr lang="en-US" sz="3000" dirty="0" err="1">
                <a:hlinkClick r:id="rId7"/>
              </a:rPr>
              <a:t>qsgallery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0994291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Training </a:t>
            </a:r>
            <a:r>
              <a:rPr lang="en-US" dirty="0"/>
              <a:t>C</a:t>
            </a:r>
            <a:r>
              <a:rPr lang="en-US" dirty="0" smtClean="0"/>
              <a:t>ourses</a:t>
            </a:r>
            <a:endParaRPr lang="en-US" dirty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41347" y="1911090"/>
            <a:ext cx="15877477" cy="6202364"/>
          </a:xfrm>
          <a:prstGeom prst="rect">
            <a:avLst/>
          </a:prstGeom>
        </p:spPr>
        <p:txBody>
          <a:bodyPr lIns="154707" tIns="77354" rIns="154707" bIns="77354"/>
          <a:lstStyle>
            <a:lvl1pPr marL="161373" indent="-161373" algn="l" defTabSz="456910" rtl="0" eaLnBrk="1" fontAlgn="base" hangingPunct="1">
              <a:spcBef>
                <a:spcPts val="355"/>
              </a:spcBef>
              <a:spcAft>
                <a:spcPct val="0"/>
              </a:spcAft>
              <a:buSzPct val="80000"/>
              <a:buBlip>
                <a:blip r:embed="rId3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448466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999197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40000"/>
              <a:buBlip>
                <a:blip r:embed="rId5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599653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40000"/>
              <a:buBlip>
                <a:blip r:embed="rId5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4pPr>
            <a:lvl5pPr marL="2056562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40000"/>
              <a:buBlip>
                <a:blip r:embed="rId5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5pPr>
            <a:lvl6pPr marL="2514381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41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01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62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0775" indent="-480775" defTabSz="1547073">
              <a:lnSpc>
                <a:spcPct val="90000"/>
              </a:lnSpc>
            </a:pPr>
            <a:r>
              <a:rPr lang="en-US" sz="3000" dirty="0"/>
              <a:t>Brightcove.com &gt; Services &gt; Training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1114" y="2652888"/>
            <a:ext cx="11030506" cy="660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4657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Documentation</a:t>
            </a:r>
            <a:endParaRPr lang="en-US" dirty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41347" y="1911090"/>
            <a:ext cx="15877477" cy="6202364"/>
          </a:xfrm>
          <a:prstGeom prst="rect">
            <a:avLst/>
          </a:prstGeom>
        </p:spPr>
        <p:txBody>
          <a:bodyPr lIns="154707" tIns="77354" rIns="154707" bIns="77354"/>
          <a:lstStyle>
            <a:lvl1pPr marL="161373" indent="-161373" algn="l" defTabSz="456910" rtl="0" eaLnBrk="1" fontAlgn="base" hangingPunct="1">
              <a:spcBef>
                <a:spcPts val="355"/>
              </a:spcBef>
              <a:spcAft>
                <a:spcPct val="0"/>
              </a:spcAft>
              <a:buSzPct val="80000"/>
              <a:buBlip>
                <a:blip r:embed="rId3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448466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999197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40000"/>
              <a:buBlip>
                <a:blip r:embed="rId5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599653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40000"/>
              <a:buBlip>
                <a:blip r:embed="rId5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4pPr>
            <a:lvl5pPr marL="2056562" indent="-161373" algn="l" defTabSz="456910" rtl="0" eaLnBrk="1" fontAlgn="base" hangingPunct="1">
              <a:spcBef>
                <a:spcPct val="20000"/>
              </a:spcBef>
              <a:spcAft>
                <a:spcPct val="0"/>
              </a:spcAft>
              <a:buSzPct val="40000"/>
              <a:buBlip>
                <a:blip r:embed="rId5"/>
              </a:buBlip>
              <a:defRPr sz="14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5pPr>
            <a:lvl6pPr marL="2514381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41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01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62" indent="-228580" algn="l" defTabSz="45716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0775" indent="-480775" defTabSz="1547073">
              <a:lnSpc>
                <a:spcPct val="90000"/>
              </a:lnSpc>
            </a:pPr>
            <a:r>
              <a:rPr lang="en-US" sz="3000" dirty="0" err="1" smtClean="0"/>
              <a:t>Support.brightcove.com</a:t>
            </a:r>
            <a:endParaRPr lang="en-US" sz="3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0177" y="2775070"/>
            <a:ext cx="11155140" cy="611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100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1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Videos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448" y="1890887"/>
            <a:ext cx="13233251" cy="725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7011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</a:t>
            </a:r>
            <a:r>
              <a:rPr lang="en-US" dirty="0" smtClean="0"/>
              <a:t>Support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215" y="1749425"/>
            <a:ext cx="12670038" cy="759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66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7560267"/>
      </p:ext>
    </p:extLst>
  </p:cSld>
  <p:clrMapOvr>
    <a:masterClrMapping/>
  </p:clrMapOvr>
  <p:transition xmlns:p14="http://schemas.microsoft.com/office/powerpoint/2010/main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You Get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recommend doing a few things before you get started using Gallery: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Create dedicated player(s) for your Gallery sites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Organize your video content in the Media module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Determine which Gallery template to use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40475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Dedicated Player(s)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set a default player at the account level to be used by all sites or…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Override the account level player and use a different player for each site</a:t>
            </a:r>
          </a:p>
          <a:p>
            <a:endParaRPr lang="en-US" dirty="0" smtClean="0"/>
          </a:p>
          <a:p>
            <a:r>
              <a:rPr lang="en-US" dirty="0" smtClean="0"/>
              <a:t>Having a dedicated player makes it easier to track Gallery activity in analytics</a:t>
            </a:r>
          </a:p>
          <a:p>
            <a:endParaRPr lang="en-US" dirty="0" smtClean="0"/>
          </a:p>
          <a:p>
            <a:r>
              <a:rPr lang="en-US" dirty="0" smtClean="0"/>
              <a:t>Use a single video player template</a:t>
            </a:r>
          </a:p>
          <a:p>
            <a:endParaRPr lang="en-US" dirty="0"/>
          </a:p>
          <a:p>
            <a:r>
              <a:rPr lang="en-US" dirty="0" smtClean="0"/>
              <a:t>Enable these settings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8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525" y="7174442"/>
            <a:ext cx="6080410" cy="158538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43535" y="7026996"/>
            <a:ext cx="59828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Note:  If these settings are not enabled, your player will not appear inside the Gallery module.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4365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Organizing Your Video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Videos on Gallery sites are organized into Collections</a:t>
            </a:r>
          </a:p>
          <a:p>
            <a:endParaRPr lang="en-US" dirty="0" smtClean="0"/>
          </a:p>
          <a:p>
            <a:r>
              <a:rPr lang="en-US" dirty="0" smtClean="0"/>
              <a:t>Collections comprised of:</a:t>
            </a:r>
          </a:p>
          <a:p>
            <a:pPr lvl="1"/>
            <a:r>
              <a:rPr lang="en-US" dirty="0" smtClean="0"/>
              <a:t>Playlists</a:t>
            </a:r>
          </a:p>
          <a:p>
            <a:pPr lvl="1"/>
            <a:r>
              <a:rPr lang="en-US" dirty="0" smtClean="0"/>
              <a:t>Tags</a:t>
            </a:r>
          </a:p>
          <a:p>
            <a:pPr lvl="1"/>
            <a:r>
              <a:rPr lang="en-US" dirty="0" smtClean="0"/>
              <a:t>Custom Fields</a:t>
            </a:r>
          </a:p>
          <a:p>
            <a:pPr lvl="1"/>
            <a:r>
              <a:rPr lang="en-US" dirty="0" smtClean="0"/>
              <a:t>Search criteria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Think about how your content will be organized on your site</a:t>
            </a:r>
            <a:endParaRPr lang="en-US" dirty="0"/>
          </a:p>
          <a:p>
            <a:pPr lvl="1"/>
            <a:r>
              <a:rPr lang="en-US" dirty="0" smtClean="0"/>
              <a:t>Are your videos tagged properly?</a:t>
            </a:r>
          </a:p>
          <a:p>
            <a:pPr lvl="1"/>
            <a:r>
              <a:rPr lang="en-US" dirty="0" smtClean="0"/>
              <a:t>How are the videos tagged?</a:t>
            </a:r>
          </a:p>
          <a:p>
            <a:pPr lvl="1"/>
            <a:r>
              <a:rPr lang="en-US" dirty="0" smtClean="0"/>
              <a:t>Create playlists to organize content</a:t>
            </a:r>
          </a:p>
          <a:p>
            <a:pPr lvl="1"/>
            <a:endParaRPr lang="en-US" dirty="0"/>
          </a:p>
          <a:p>
            <a:r>
              <a:rPr lang="en-US" dirty="0" smtClean="0"/>
              <a:t>Having your content organized will save you time once you start building your site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8737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Default Theme" id="{8A2521FB-64EE-42D5-8758-AC8752AC4E45}" vid="{9A26B303-A712-4382-8B06-5EAD987DB4A0}"/>
    </a:ext>
  </a:extLst>
</a:theme>
</file>

<file path=ppt/theme/theme2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rightcove_Template_2014_final.pptx" id="{E6769538-4E99-47EE-AB1B-7D63695A7091}" vid="{0EE3B5D0-E15D-4720-AE94-86BB07FCF50B}"/>
    </a:ext>
  </a:extLst>
</a:theme>
</file>

<file path=ppt/theme/theme3.xml><?xml version="1.0" encoding="utf-8"?>
<a:theme xmlns:a="http://schemas.openxmlformats.org/drawingml/2006/main" name="servic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rightcove_Template_2014_final.pptx" id="{E6769538-4E99-47EE-AB1B-7D63695A7091}" vid="{E5E1EA4C-A180-451D-BD91-2388AC8F8BF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9532</TotalTime>
  <Words>1524</Words>
  <Application>Microsoft Macintosh PowerPoint</Application>
  <PresentationFormat>Custom</PresentationFormat>
  <Paragraphs>425</Paragraphs>
  <Slides>65</Slides>
  <Notes>14</Notes>
  <HiddenSlides>1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65</vt:i4>
      </vt:variant>
    </vt:vector>
  </HeadingPairs>
  <TitlesOfParts>
    <vt:vector size="68" baseType="lpstr">
      <vt:lpstr>Default Theme</vt:lpstr>
      <vt:lpstr>2014 Titles</vt:lpstr>
      <vt:lpstr>services</vt:lpstr>
      <vt:lpstr>Brightcove Gallery Essentials</vt:lpstr>
      <vt:lpstr>Agenda</vt:lpstr>
      <vt:lpstr>Introduction to Gallery</vt:lpstr>
      <vt:lpstr>What is Gallery?</vt:lpstr>
      <vt:lpstr>Navigating the Gallery Module</vt:lpstr>
      <vt:lpstr>  Before You Get Started</vt:lpstr>
      <vt:lpstr>Before You Get Started</vt:lpstr>
      <vt:lpstr>Creating a Dedicated Player(s)</vt:lpstr>
      <vt:lpstr>Organizing Your Video Content</vt:lpstr>
      <vt:lpstr>Determining which Gallery template to use</vt:lpstr>
      <vt:lpstr>Gallery Settings</vt:lpstr>
      <vt:lpstr>Configuring Gallery Settings</vt:lpstr>
      <vt:lpstr>Configuring API Read Token</vt:lpstr>
      <vt:lpstr>Configuring the Player ID</vt:lpstr>
      <vt:lpstr>Custom Header and Footer</vt:lpstr>
      <vt:lpstr>Creating a New Site</vt:lpstr>
      <vt:lpstr>Creating a New Site</vt:lpstr>
      <vt:lpstr>Creating a New Site</vt:lpstr>
      <vt:lpstr>Gallery Site Editor</vt:lpstr>
      <vt:lpstr>Adding Objects to Pages</vt:lpstr>
      <vt:lpstr>Page Navigation</vt:lpstr>
      <vt:lpstr>Editing the Player Layout</vt:lpstr>
      <vt:lpstr>Editing the Page Content</vt:lpstr>
      <vt:lpstr>Adding an Image</vt:lpstr>
      <vt:lpstr>Adding Text</vt:lpstr>
      <vt:lpstr>Adding Text</vt:lpstr>
      <vt:lpstr>Deleting Objects</vt:lpstr>
      <vt:lpstr>Adding Video to a Site</vt:lpstr>
      <vt:lpstr>Adding Video to a Site</vt:lpstr>
      <vt:lpstr>Creating a Collection</vt:lpstr>
      <vt:lpstr>Creating a Collection</vt:lpstr>
      <vt:lpstr>Using a Playlist Video Assignment</vt:lpstr>
      <vt:lpstr>Using a Custom Video Assignment</vt:lpstr>
      <vt:lpstr>Using a Collection Image</vt:lpstr>
      <vt:lpstr>Nesting Collections</vt:lpstr>
      <vt:lpstr>Setting Site Properties</vt:lpstr>
      <vt:lpstr>Setting Styles</vt:lpstr>
      <vt:lpstr>Setting Social Settings</vt:lpstr>
      <vt:lpstr>Setting Video Sharing Settings</vt:lpstr>
      <vt:lpstr>Setting Stay Connected Settings</vt:lpstr>
      <vt:lpstr>Setting Discovery Settings</vt:lpstr>
      <vt:lpstr>Setting Site Description Settings</vt:lpstr>
      <vt:lpstr>Setting Site Search Settings</vt:lpstr>
      <vt:lpstr>Viewing Site Map and Search Feed URLs </vt:lpstr>
      <vt:lpstr>Setting General Settings</vt:lpstr>
      <vt:lpstr>Setting URL Settings</vt:lpstr>
      <vt:lpstr>Configuring a CNAME record</vt:lpstr>
      <vt:lpstr>Lead Form Settings</vt:lpstr>
      <vt:lpstr>Add-On Settings</vt:lpstr>
      <vt:lpstr>Custom Settings</vt:lpstr>
      <vt:lpstr>Custom Header and Footer</vt:lpstr>
      <vt:lpstr>Previewing &amp; Publishing a Site</vt:lpstr>
      <vt:lpstr>Previewing a Site</vt:lpstr>
      <vt:lpstr>Publishing a Site</vt:lpstr>
      <vt:lpstr>Publishing a Site</vt:lpstr>
      <vt:lpstr>Publishing a Site</vt:lpstr>
      <vt:lpstr>Gallery Reports</vt:lpstr>
      <vt:lpstr>Gallery Reports</vt:lpstr>
      <vt:lpstr>Additional Resources</vt:lpstr>
      <vt:lpstr>Online Training and Quick Start Guide</vt:lpstr>
      <vt:lpstr>Additional Training Courses</vt:lpstr>
      <vt:lpstr>Support Documentation</vt:lpstr>
      <vt:lpstr>Training Videos</vt:lpstr>
      <vt:lpstr>Online Support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 Bailey</dc:creator>
  <cp:lastModifiedBy>Bob Bailey</cp:lastModifiedBy>
  <cp:revision>180</cp:revision>
  <dcterms:created xsi:type="dcterms:W3CDTF">2014-05-09T14:06:56Z</dcterms:created>
  <dcterms:modified xsi:type="dcterms:W3CDTF">2014-10-01T20:07:46Z</dcterms:modified>
</cp:coreProperties>
</file>

<file path=docProps/thumbnail.jpeg>
</file>